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45"/>
  </p:notesMasterIdLst>
  <p:sldIdLst>
    <p:sldId id="256" r:id="rId5"/>
    <p:sldId id="298" r:id="rId6"/>
    <p:sldId id="257" r:id="rId7"/>
    <p:sldId id="260" r:id="rId8"/>
    <p:sldId id="300" r:id="rId9"/>
    <p:sldId id="301" r:id="rId10"/>
    <p:sldId id="302" r:id="rId11"/>
    <p:sldId id="303" r:id="rId12"/>
    <p:sldId id="304" r:id="rId13"/>
    <p:sldId id="267" r:id="rId14"/>
    <p:sldId id="305" r:id="rId15"/>
    <p:sldId id="308" r:id="rId16"/>
    <p:sldId id="310" r:id="rId17"/>
    <p:sldId id="309" r:id="rId18"/>
    <p:sldId id="307" r:id="rId19"/>
    <p:sldId id="306" r:id="rId20"/>
    <p:sldId id="311" r:id="rId21"/>
    <p:sldId id="312" r:id="rId22"/>
    <p:sldId id="313" r:id="rId23"/>
    <p:sldId id="314" r:id="rId24"/>
    <p:sldId id="315" r:id="rId25"/>
    <p:sldId id="316" r:id="rId26"/>
    <p:sldId id="318" r:id="rId27"/>
    <p:sldId id="319" r:id="rId28"/>
    <p:sldId id="320" r:id="rId29"/>
    <p:sldId id="321" r:id="rId30"/>
    <p:sldId id="322" r:id="rId31"/>
    <p:sldId id="323" r:id="rId32"/>
    <p:sldId id="324" r:id="rId33"/>
    <p:sldId id="325" r:id="rId34"/>
    <p:sldId id="326" r:id="rId35"/>
    <p:sldId id="327" r:id="rId36"/>
    <p:sldId id="328" r:id="rId37"/>
    <p:sldId id="330" r:id="rId38"/>
    <p:sldId id="331" r:id="rId39"/>
    <p:sldId id="333" r:id="rId40"/>
    <p:sldId id="334" r:id="rId41"/>
    <p:sldId id="335" r:id="rId42"/>
    <p:sldId id="336" r:id="rId43"/>
    <p:sldId id="297" r:id="rId44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876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5708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9343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6520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1346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4250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4893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9677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31143" y="158446"/>
            <a:ext cx="2995929" cy="575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1/17/2024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1/17/2024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1/17/2024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792701" y="96302"/>
            <a:ext cx="2738754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513329" y="2691574"/>
            <a:ext cx="7165340" cy="1736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ary.municode.com/la/lake_charles/codes/code_of_ordinances?nodeId=PTIITHCO_CH24ZO_ARTVDERE_PT2REGEAP_S24-5-209BU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library.municode.com/la/lake_charles/codes/code_of_ordinances?nodeId=PTIITHCO_CH24ZO_ARTVDERE_PT2REGEAP_S24-5-210LARE" TargetMode="External"/><Relationship Id="rId4" Type="http://schemas.openxmlformats.org/officeDocument/2006/relationships/hyperlink" Target="https://library.municode.com/la/lake_charles/codes/code_of_ordinances?nodeId=PTIITHCO_CH24ZO_ARTVDERE_PT2REGEAP_S24-5-208OREPARE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0"/>
          <a:stretch/>
        </p:blipFill>
        <p:spPr>
          <a:xfrm>
            <a:off x="-76200" y="-2057400"/>
            <a:ext cx="12801600" cy="10430501"/>
          </a:xfrm>
          <a:prstGeom prst="rect">
            <a:avLst/>
          </a:prstGeom>
        </p:spPr>
      </p:pic>
      <p:grpSp>
        <p:nvGrpSpPr>
          <p:cNvPr id="21" name="object 21"/>
          <p:cNvGrpSpPr/>
          <p:nvPr/>
        </p:nvGrpSpPr>
        <p:grpSpPr>
          <a:xfrm>
            <a:off x="0" y="5126723"/>
            <a:ext cx="12192000" cy="854075"/>
            <a:chOff x="0" y="5126723"/>
            <a:chExt cx="12192000" cy="854075"/>
          </a:xfrm>
        </p:grpSpPr>
        <p:sp>
          <p:nvSpPr>
            <p:cNvPr id="22" name="object 22"/>
            <p:cNvSpPr/>
            <p:nvPr/>
          </p:nvSpPr>
          <p:spPr>
            <a:xfrm>
              <a:off x="0" y="5126723"/>
              <a:ext cx="12192000" cy="820419"/>
            </a:xfrm>
            <a:custGeom>
              <a:avLst/>
              <a:gdLst/>
              <a:ahLst/>
              <a:cxnLst/>
              <a:rect l="l" t="t" r="r" b="b"/>
              <a:pathLst>
                <a:path w="12192000" h="820420">
                  <a:moveTo>
                    <a:pt x="12192000" y="0"/>
                  </a:moveTo>
                  <a:lnTo>
                    <a:pt x="0" y="0"/>
                  </a:lnTo>
                  <a:lnTo>
                    <a:pt x="0" y="819924"/>
                  </a:lnTo>
                  <a:lnTo>
                    <a:pt x="12192000" y="819924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>
                <a:alpha val="5490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96767" y="5184647"/>
              <a:ext cx="734567" cy="79552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98520" y="5273039"/>
              <a:ext cx="1984247" cy="64617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65776" y="5184647"/>
              <a:ext cx="1164335" cy="79552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97295" y="5273039"/>
              <a:ext cx="1551431" cy="64617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34783" y="5184647"/>
              <a:ext cx="716267" cy="79552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18247" y="5273039"/>
              <a:ext cx="1761743" cy="646175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3306921" y="5274785"/>
            <a:ext cx="557657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981200" algn="l"/>
                <a:tab pos="3950335" algn="l"/>
              </a:tabLst>
            </a:pPr>
            <a:r>
              <a:rPr sz="2800" b="1" cap="small" spc="130" dirty="0">
                <a:solidFill>
                  <a:srgbClr val="3497BE"/>
                </a:solidFill>
                <a:latin typeface="Gill Sans MT"/>
                <a:cs typeface="Gill Sans MT"/>
              </a:rPr>
              <a:t>Planning</a:t>
            </a:r>
            <a:r>
              <a:rPr sz="2800" b="1" cap="small" dirty="0">
                <a:solidFill>
                  <a:srgbClr val="3497BE"/>
                </a:solidFill>
                <a:latin typeface="Gill Sans MT"/>
                <a:cs typeface="Gill Sans MT"/>
              </a:rPr>
              <a:t>	&amp;</a:t>
            </a:r>
            <a:r>
              <a:rPr sz="2800" b="1" cap="small" spc="380" dirty="0">
                <a:solidFill>
                  <a:srgbClr val="3497BE"/>
                </a:solidFill>
                <a:latin typeface="Gill Sans MT"/>
                <a:cs typeface="Gill Sans MT"/>
              </a:rPr>
              <a:t> </a:t>
            </a:r>
            <a:r>
              <a:rPr sz="2800" b="1" cap="small" spc="120" dirty="0">
                <a:solidFill>
                  <a:srgbClr val="3497BE"/>
                </a:solidFill>
                <a:latin typeface="Gill Sans MT"/>
                <a:cs typeface="Gill Sans MT"/>
              </a:rPr>
              <a:t>Zoning</a:t>
            </a:r>
            <a:r>
              <a:rPr sz="2800" b="1" cap="small" dirty="0">
                <a:solidFill>
                  <a:srgbClr val="3497BE"/>
                </a:solidFill>
                <a:latin typeface="Gill Sans MT"/>
                <a:cs typeface="Gill Sans MT"/>
              </a:rPr>
              <a:t>	</a:t>
            </a:r>
            <a:r>
              <a:rPr sz="2800" b="1" cap="small" spc="85" dirty="0">
                <a:solidFill>
                  <a:srgbClr val="3497BE"/>
                </a:solidFill>
                <a:latin typeface="Gill Sans MT"/>
                <a:cs typeface="Gill Sans MT"/>
              </a:rPr>
              <a:t>Services</a:t>
            </a:r>
            <a:endParaRPr sz="2800" dirty="0">
              <a:latin typeface="Gill Sans MT"/>
              <a:cs typeface="Gill Sans MT"/>
            </a:endParaRPr>
          </a:p>
        </p:txBody>
      </p:sp>
      <p:pic>
        <p:nvPicPr>
          <p:cNvPr id="30" name="object 3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439668" y="6068567"/>
            <a:ext cx="2670035" cy="789432"/>
          </a:xfrm>
          <a:prstGeom prst="rect">
            <a:avLst/>
          </a:prstGeom>
        </p:spPr>
      </p:pic>
      <p:sp>
        <p:nvSpPr>
          <p:cNvPr id="35" name="object 22"/>
          <p:cNvSpPr/>
          <p:nvPr/>
        </p:nvSpPr>
        <p:spPr>
          <a:xfrm>
            <a:off x="3504406" y="310959"/>
            <a:ext cx="5181600" cy="685800"/>
          </a:xfrm>
          <a:custGeom>
            <a:avLst/>
            <a:gdLst/>
            <a:ahLst/>
            <a:cxnLst/>
            <a:rect l="l" t="t" r="r" b="b"/>
            <a:pathLst>
              <a:path w="12192000" h="820420">
                <a:moveTo>
                  <a:pt x="12192000" y="0"/>
                </a:moveTo>
                <a:lnTo>
                  <a:pt x="0" y="0"/>
                </a:lnTo>
                <a:lnTo>
                  <a:pt x="0" y="819924"/>
                </a:lnTo>
                <a:lnTo>
                  <a:pt x="12192000" y="819924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FFFF">
              <a:alpha val="5490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3174930" y="88391"/>
            <a:ext cx="5922645" cy="1130935"/>
          </a:xfrm>
          <a:prstGeom prst="rect">
            <a:avLst/>
          </a:prstGeom>
        </p:spPr>
        <p:txBody>
          <a:bodyPr vert="horz" wrap="square" lIns="0" tIns="3048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400"/>
              </a:spcBef>
            </a:pPr>
            <a:r>
              <a:rPr sz="3200" cap="small" dirty="0">
                <a:solidFill>
                  <a:srgbClr val="3497BE"/>
                </a:solidFill>
                <a:latin typeface="Gill Sans MT"/>
                <a:cs typeface="Gill Sans MT"/>
              </a:rPr>
              <a:t>City</a:t>
            </a:r>
            <a:r>
              <a:rPr sz="3200" cap="small" spc="130" dirty="0">
                <a:solidFill>
                  <a:srgbClr val="3497BE"/>
                </a:solidFill>
                <a:latin typeface="Gill Sans MT"/>
                <a:cs typeface="Gill Sans MT"/>
              </a:rPr>
              <a:t> </a:t>
            </a:r>
            <a:r>
              <a:rPr sz="3200" cap="small" dirty="0">
                <a:solidFill>
                  <a:srgbClr val="3497BE"/>
                </a:solidFill>
                <a:latin typeface="Gill Sans MT"/>
                <a:cs typeface="Gill Sans MT"/>
              </a:rPr>
              <a:t>of</a:t>
            </a:r>
            <a:r>
              <a:rPr sz="3200" cap="small" spc="155" dirty="0">
                <a:solidFill>
                  <a:srgbClr val="3497BE"/>
                </a:solidFill>
                <a:latin typeface="Gill Sans MT"/>
                <a:cs typeface="Gill Sans MT"/>
              </a:rPr>
              <a:t> </a:t>
            </a:r>
            <a:r>
              <a:rPr sz="3200" cap="small" dirty="0">
                <a:solidFill>
                  <a:srgbClr val="3497BE"/>
                </a:solidFill>
                <a:latin typeface="Gill Sans MT"/>
                <a:cs typeface="Gill Sans MT"/>
              </a:rPr>
              <a:t>Lake</a:t>
            </a:r>
            <a:r>
              <a:rPr sz="3200" cap="small" spc="150" dirty="0">
                <a:solidFill>
                  <a:srgbClr val="3497BE"/>
                </a:solidFill>
                <a:latin typeface="Gill Sans MT"/>
                <a:cs typeface="Gill Sans MT"/>
              </a:rPr>
              <a:t> </a:t>
            </a:r>
            <a:r>
              <a:rPr sz="3200" cap="small" spc="-10" dirty="0">
                <a:solidFill>
                  <a:srgbClr val="3497BE"/>
                </a:solidFill>
                <a:latin typeface="Gill Sans MT"/>
                <a:cs typeface="Gill Sans MT"/>
              </a:rPr>
              <a:t>Charles</a:t>
            </a:r>
            <a:endParaRPr sz="3200" dirty="0">
              <a:latin typeface="Gill Sans MT"/>
              <a:cs typeface="Gill Sans M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BB2ED8-F3C6-FF6B-5230-066140B3C34D}"/>
              </a:ext>
            </a:extLst>
          </p:cNvPr>
          <p:cNvSpPr txBox="1"/>
          <p:nvPr/>
        </p:nvSpPr>
        <p:spPr>
          <a:xfrm>
            <a:off x="10341866" y="6890266"/>
            <a:ext cx="2383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Gill Sans MT" panose="020B0502020104020203" pitchFamily="34" charset="0"/>
              </a:rPr>
              <a:t>Updated 1/8/2024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048" y="0"/>
            <a:ext cx="9235440" cy="6858000"/>
            <a:chOff x="3048" y="0"/>
            <a:chExt cx="9235440" cy="685800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48" y="0"/>
              <a:ext cx="9235439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820156" y="1671827"/>
              <a:ext cx="198120" cy="109855"/>
            </a:xfrm>
            <a:custGeom>
              <a:avLst/>
              <a:gdLst/>
              <a:ahLst/>
              <a:cxnLst/>
              <a:rect l="l" t="t" r="r" b="b"/>
              <a:pathLst>
                <a:path w="198120" h="109855">
                  <a:moveTo>
                    <a:pt x="3810" y="0"/>
                  </a:moveTo>
                  <a:lnTo>
                    <a:pt x="196215" y="0"/>
                  </a:lnTo>
                  <a:lnTo>
                    <a:pt x="198120" y="109728"/>
                  </a:lnTo>
                  <a:lnTo>
                    <a:pt x="0" y="108038"/>
                  </a:lnTo>
                  <a:lnTo>
                    <a:pt x="3810" y="0"/>
                  </a:lnTo>
                  <a:close/>
                </a:path>
              </a:pathLst>
            </a:custGeom>
            <a:ln w="3962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204197" y="1671827"/>
              <a:ext cx="265430" cy="109855"/>
            </a:xfrm>
            <a:custGeom>
              <a:avLst/>
              <a:gdLst/>
              <a:ahLst/>
              <a:cxnLst/>
              <a:rect l="l" t="t" r="r" b="b"/>
              <a:pathLst>
                <a:path w="265429" h="109855">
                  <a:moveTo>
                    <a:pt x="5105" y="0"/>
                  </a:moveTo>
                  <a:lnTo>
                    <a:pt x="262635" y="0"/>
                  </a:lnTo>
                  <a:lnTo>
                    <a:pt x="265175" y="109728"/>
                  </a:lnTo>
                  <a:lnTo>
                    <a:pt x="0" y="108038"/>
                  </a:lnTo>
                  <a:lnTo>
                    <a:pt x="5105" y="0"/>
                  </a:lnTo>
                  <a:close/>
                </a:path>
              </a:pathLst>
            </a:custGeom>
            <a:ln w="3962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20157" y="1818132"/>
              <a:ext cx="966469" cy="113030"/>
            </a:xfrm>
            <a:custGeom>
              <a:avLst/>
              <a:gdLst/>
              <a:ahLst/>
              <a:cxnLst/>
              <a:rect l="l" t="t" r="r" b="b"/>
              <a:pathLst>
                <a:path w="966470" h="113030">
                  <a:moveTo>
                    <a:pt x="18580" y="0"/>
                  </a:moveTo>
                  <a:lnTo>
                    <a:pt x="956919" y="0"/>
                  </a:lnTo>
                  <a:lnTo>
                    <a:pt x="966216" y="112776"/>
                  </a:lnTo>
                  <a:lnTo>
                    <a:pt x="0" y="111036"/>
                  </a:lnTo>
                  <a:lnTo>
                    <a:pt x="18580" y="0"/>
                  </a:lnTo>
                  <a:close/>
                </a:path>
              </a:pathLst>
            </a:custGeom>
            <a:ln w="3962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487668" y="1559052"/>
              <a:ext cx="323215" cy="222885"/>
            </a:xfrm>
            <a:custGeom>
              <a:avLst/>
              <a:gdLst/>
              <a:ahLst/>
              <a:cxnLst/>
              <a:rect l="l" t="t" r="r" b="b"/>
              <a:pathLst>
                <a:path w="323215" h="222885">
                  <a:moveTo>
                    <a:pt x="0" y="0"/>
                  </a:moveTo>
                  <a:lnTo>
                    <a:pt x="102628" y="3797"/>
                  </a:lnTo>
                  <a:lnTo>
                    <a:pt x="102628" y="121716"/>
                  </a:lnTo>
                  <a:lnTo>
                    <a:pt x="323088" y="116001"/>
                  </a:lnTo>
                  <a:lnTo>
                    <a:pt x="241363" y="188277"/>
                  </a:lnTo>
                  <a:lnTo>
                    <a:pt x="226161" y="203492"/>
                  </a:lnTo>
                  <a:lnTo>
                    <a:pt x="197650" y="218706"/>
                  </a:lnTo>
                  <a:lnTo>
                    <a:pt x="167246" y="222504"/>
                  </a:lnTo>
                  <a:lnTo>
                    <a:pt x="1905" y="218706"/>
                  </a:lnTo>
                  <a:lnTo>
                    <a:pt x="0" y="0"/>
                  </a:lnTo>
                  <a:close/>
                </a:path>
              </a:pathLst>
            </a:custGeom>
            <a:ln w="3962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022092" y="4811264"/>
              <a:ext cx="33655" cy="134620"/>
            </a:xfrm>
            <a:custGeom>
              <a:avLst/>
              <a:gdLst/>
              <a:ahLst/>
              <a:cxnLst/>
              <a:rect l="l" t="t" r="r" b="b"/>
              <a:pathLst>
                <a:path w="33655" h="134620">
                  <a:moveTo>
                    <a:pt x="0" y="3835"/>
                  </a:moveTo>
                  <a:lnTo>
                    <a:pt x="1866" y="134111"/>
                  </a:lnTo>
                  <a:lnTo>
                    <a:pt x="33528" y="132194"/>
                  </a:lnTo>
                  <a:lnTo>
                    <a:pt x="29806" y="0"/>
                  </a:lnTo>
                  <a:lnTo>
                    <a:pt x="0" y="3835"/>
                  </a:lnTo>
                  <a:close/>
                </a:path>
              </a:pathLst>
            </a:custGeom>
            <a:ln w="3962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031236" y="5055108"/>
              <a:ext cx="73660" cy="60960"/>
            </a:xfrm>
            <a:custGeom>
              <a:avLst/>
              <a:gdLst/>
              <a:ahLst/>
              <a:cxnLst/>
              <a:rect l="l" t="t" r="r" b="b"/>
              <a:pathLst>
                <a:path w="73660" h="60960">
                  <a:moveTo>
                    <a:pt x="73151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17322" y="58991"/>
                  </a:lnTo>
                  <a:lnTo>
                    <a:pt x="15405" y="13766"/>
                  </a:lnTo>
                  <a:lnTo>
                    <a:pt x="73151" y="0"/>
                  </a:lnTo>
                  <a:close/>
                </a:path>
              </a:pathLst>
            </a:custGeom>
            <a:ln w="3962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36036" y="3698747"/>
              <a:ext cx="1100455" cy="1137285"/>
            </a:xfrm>
            <a:custGeom>
              <a:avLst/>
              <a:gdLst/>
              <a:ahLst/>
              <a:cxnLst/>
              <a:rect l="l" t="t" r="r" b="b"/>
              <a:pathLst>
                <a:path w="1100454" h="1137285">
                  <a:moveTo>
                    <a:pt x="0" y="1030224"/>
                  </a:moveTo>
                  <a:lnTo>
                    <a:pt x="45720" y="1030224"/>
                  </a:lnTo>
                  <a:lnTo>
                    <a:pt x="45720" y="1075944"/>
                  </a:lnTo>
                  <a:lnTo>
                    <a:pt x="0" y="1075944"/>
                  </a:lnTo>
                  <a:lnTo>
                    <a:pt x="0" y="1030224"/>
                  </a:lnTo>
                  <a:close/>
                </a:path>
                <a:path w="1100454" h="1137285">
                  <a:moveTo>
                    <a:pt x="60960" y="1091183"/>
                  </a:moveTo>
                  <a:lnTo>
                    <a:pt x="106680" y="1091183"/>
                  </a:lnTo>
                  <a:lnTo>
                    <a:pt x="106680" y="1136903"/>
                  </a:lnTo>
                  <a:lnTo>
                    <a:pt x="60960" y="1136903"/>
                  </a:lnTo>
                  <a:lnTo>
                    <a:pt x="60960" y="1091183"/>
                  </a:lnTo>
                  <a:close/>
                </a:path>
                <a:path w="1100454" h="1137285">
                  <a:moveTo>
                    <a:pt x="1054608" y="0"/>
                  </a:moveTo>
                  <a:lnTo>
                    <a:pt x="1100328" y="0"/>
                  </a:lnTo>
                  <a:lnTo>
                    <a:pt x="1100328" y="45719"/>
                  </a:lnTo>
                  <a:lnTo>
                    <a:pt x="1054608" y="45719"/>
                  </a:lnTo>
                  <a:lnTo>
                    <a:pt x="1054608" y="0"/>
                  </a:lnTo>
                  <a:close/>
                </a:path>
              </a:pathLst>
            </a:custGeom>
            <a:ln w="3962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445507" y="3790188"/>
              <a:ext cx="109855" cy="85725"/>
            </a:xfrm>
            <a:custGeom>
              <a:avLst/>
              <a:gdLst/>
              <a:ahLst/>
              <a:cxnLst/>
              <a:rect l="l" t="t" r="r" b="b"/>
              <a:pathLst>
                <a:path w="109854" h="85725">
                  <a:moveTo>
                    <a:pt x="109727" y="0"/>
                  </a:moveTo>
                  <a:lnTo>
                    <a:pt x="109727" y="85344"/>
                  </a:lnTo>
                  <a:lnTo>
                    <a:pt x="55791" y="77762"/>
                  </a:lnTo>
                  <a:lnTo>
                    <a:pt x="18592" y="49314"/>
                  </a:lnTo>
                  <a:lnTo>
                    <a:pt x="0" y="43624"/>
                  </a:lnTo>
                  <a:lnTo>
                    <a:pt x="1854" y="1892"/>
                  </a:lnTo>
                  <a:lnTo>
                    <a:pt x="109727" y="0"/>
                  </a:lnTo>
                  <a:close/>
                </a:path>
              </a:pathLst>
            </a:custGeom>
            <a:ln w="3962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411980" y="4491224"/>
              <a:ext cx="109855" cy="140335"/>
            </a:xfrm>
            <a:custGeom>
              <a:avLst/>
              <a:gdLst/>
              <a:ahLst/>
              <a:cxnLst/>
              <a:rect l="l" t="t" r="r" b="b"/>
              <a:pathLst>
                <a:path w="109854" h="140335">
                  <a:moveTo>
                    <a:pt x="109727" y="7581"/>
                  </a:moveTo>
                  <a:lnTo>
                    <a:pt x="109727" y="140208"/>
                  </a:lnTo>
                  <a:lnTo>
                    <a:pt x="0" y="138315"/>
                  </a:lnTo>
                  <a:lnTo>
                    <a:pt x="0" y="0"/>
                  </a:lnTo>
                  <a:lnTo>
                    <a:pt x="109727" y="7581"/>
                  </a:lnTo>
                  <a:close/>
                </a:path>
              </a:pathLst>
            </a:custGeom>
            <a:ln w="3962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069836" y="3570732"/>
              <a:ext cx="45720" cy="238125"/>
            </a:xfrm>
            <a:custGeom>
              <a:avLst/>
              <a:gdLst/>
              <a:ahLst/>
              <a:cxnLst/>
              <a:rect l="l" t="t" r="r" b="b"/>
              <a:pathLst>
                <a:path w="45720" h="238125">
                  <a:moveTo>
                    <a:pt x="45720" y="0"/>
                  </a:moveTo>
                  <a:lnTo>
                    <a:pt x="43738" y="237744"/>
                  </a:lnTo>
                  <a:lnTo>
                    <a:pt x="0" y="228231"/>
                  </a:lnTo>
                  <a:lnTo>
                    <a:pt x="0" y="1905"/>
                  </a:lnTo>
                  <a:lnTo>
                    <a:pt x="45720" y="0"/>
                  </a:lnTo>
                  <a:close/>
                </a:path>
              </a:pathLst>
            </a:custGeom>
            <a:ln w="3962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002779" y="3808476"/>
              <a:ext cx="113030" cy="45720"/>
            </a:xfrm>
            <a:custGeom>
              <a:avLst/>
              <a:gdLst/>
              <a:ahLst/>
              <a:cxnLst/>
              <a:rect l="l" t="t" r="r" b="b"/>
              <a:pathLst>
                <a:path w="113029" h="45720">
                  <a:moveTo>
                    <a:pt x="112775" y="45719"/>
                  </a:moveTo>
                  <a:lnTo>
                    <a:pt x="0" y="43726"/>
                  </a:lnTo>
                  <a:lnTo>
                    <a:pt x="4508" y="0"/>
                  </a:lnTo>
                  <a:lnTo>
                    <a:pt x="111874" y="0"/>
                  </a:lnTo>
                  <a:lnTo>
                    <a:pt x="112775" y="45719"/>
                  </a:lnTo>
                  <a:close/>
                </a:path>
              </a:pathLst>
            </a:custGeom>
            <a:ln w="3962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097012" y="4250435"/>
              <a:ext cx="685800" cy="485140"/>
            </a:xfrm>
            <a:custGeom>
              <a:avLst/>
              <a:gdLst/>
              <a:ahLst/>
              <a:cxnLst/>
              <a:rect l="l" t="t" r="r" b="b"/>
              <a:pathLst>
                <a:path w="685800" h="485139">
                  <a:moveTo>
                    <a:pt x="9525" y="96926"/>
                  </a:moveTo>
                  <a:lnTo>
                    <a:pt x="0" y="323088"/>
                  </a:lnTo>
                  <a:lnTo>
                    <a:pt x="278130" y="397205"/>
                  </a:lnTo>
                  <a:lnTo>
                    <a:pt x="327660" y="484632"/>
                  </a:lnTo>
                  <a:lnTo>
                    <a:pt x="329565" y="252768"/>
                  </a:lnTo>
                  <a:lnTo>
                    <a:pt x="685800" y="252768"/>
                  </a:lnTo>
                  <a:lnTo>
                    <a:pt x="680085" y="0"/>
                  </a:lnTo>
                  <a:lnTo>
                    <a:pt x="329565" y="1905"/>
                  </a:lnTo>
                  <a:lnTo>
                    <a:pt x="335280" y="95021"/>
                  </a:lnTo>
                  <a:lnTo>
                    <a:pt x="9525" y="96926"/>
                  </a:lnTo>
                  <a:close/>
                </a:path>
              </a:pathLst>
            </a:custGeom>
            <a:ln w="3962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767826" y="4506467"/>
              <a:ext cx="417830" cy="317500"/>
            </a:xfrm>
            <a:custGeom>
              <a:avLst/>
              <a:gdLst/>
              <a:ahLst/>
              <a:cxnLst/>
              <a:rect l="l" t="t" r="r" b="b"/>
              <a:pathLst>
                <a:path w="417829" h="317500">
                  <a:moveTo>
                    <a:pt x="7594" y="0"/>
                  </a:moveTo>
                  <a:lnTo>
                    <a:pt x="239153" y="30365"/>
                  </a:lnTo>
                  <a:lnTo>
                    <a:pt x="311289" y="77825"/>
                  </a:lnTo>
                  <a:lnTo>
                    <a:pt x="408089" y="104393"/>
                  </a:lnTo>
                  <a:lnTo>
                    <a:pt x="417575" y="316991"/>
                  </a:lnTo>
                  <a:lnTo>
                    <a:pt x="0" y="315099"/>
                  </a:lnTo>
                  <a:lnTo>
                    <a:pt x="7594" y="0"/>
                  </a:lnTo>
                  <a:close/>
                </a:path>
              </a:pathLst>
            </a:custGeom>
            <a:ln w="3962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003292" y="3534155"/>
              <a:ext cx="582295" cy="692150"/>
            </a:xfrm>
            <a:custGeom>
              <a:avLst/>
              <a:gdLst/>
              <a:ahLst/>
              <a:cxnLst/>
              <a:rect l="l" t="t" r="r" b="b"/>
              <a:pathLst>
                <a:path w="582295" h="692150">
                  <a:moveTo>
                    <a:pt x="0" y="0"/>
                  </a:moveTo>
                  <a:lnTo>
                    <a:pt x="112775" y="0"/>
                  </a:lnTo>
                  <a:lnTo>
                    <a:pt x="112775" y="609600"/>
                  </a:lnTo>
                  <a:lnTo>
                    <a:pt x="0" y="609600"/>
                  </a:lnTo>
                  <a:lnTo>
                    <a:pt x="0" y="0"/>
                  </a:lnTo>
                  <a:close/>
                </a:path>
                <a:path w="582295" h="692150">
                  <a:moveTo>
                    <a:pt x="493775" y="646176"/>
                  </a:moveTo>
                  <a:lnTo>
                    <a:pt x="536448" y="646176"/>
                  </a:lnTo>
                  <a:lnTo>
                    <a:pt x="536448" y="691896"/>
                  </a:lnTo>
                  <a:lnTo>
                    <a:pt x="493775" y="691896"/>
                  </a:lnTo>
                  <a:lnTo>
                    <a:pt x="493775" y="646176"/>
                  </a:lnTo>
                  <a:close/>
                </a:path>
                <a:path w="582295" h="692150">
                  <a:moveTo>
                    <a:pt x="469392" y="57912"/>
                  </a:moveTo>
                  <a:lnTo>
                    <a:pt x="582168" y="57912"/>
                  </a:lnTo>
                  <a:lnTo>
                    <a:pt x="582168" y="140207"/>
                  </a:lnTo>
                  <a:lnTo>
                    <a:pt x="469392" y="140207"/>
                  </a:lnTo>
                  <a:lnTo>
                    <a:pt x="469392" y="57912"/>
                  </a:lnTo>
                  <a:close/>
                </a:path>
              </a:pathLst>
            </a:custGeom>
            <a:ln w="3962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81671" y="1825751"/>
              <a:ext cx="326134" cy="225551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5637275" y="3963923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20" h="45720">
                  <a:moveTo>
                    <a:pt x="0" y="0"/>
                  </a:moveTo>
                  <a:lnTo>
                    <a:pt x="45720" y="0"/>
                  </a:lnTo>
                  <a:lnTo>
                    <a:pt x="45720" y="45719"/>
                  </a:lnTo>
                  <a:lnTo>
                    <a:pt x="0" y="45719"/>
                  </a:lnTo>
                  <a:lnTo>
                    <a:pt x="0" y="0"/>
                  </a:lnTo>
                  <a:close/>
                </a:path>
              </a:pathLst>
            </a:custGeom>
            <a:ln w="39624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/>
          <p:nvPr/>
        </p:nvSpPr>
        <p:spPr>
          <a:xfrm>
            <a:off x="9611868" y="2037588"/>
            <a:ext cx="762000" cy="683260"/>
          </a:xfrm>
          <a:custGeom>
            <a:avLst/>
            <a:gdLst/>
            <a:ahLst/>
            <a:cxnLst/>
            <a:rect l="l" t="t" r="r" b="b"/>
            <a:pathLst>
              <a:path w="762000" h="683260">
                <a:moveTo>
                  <a:pt x="0" y="0"/>
                </a:moveTo>
                <a:lnTo>
                  <a:pt x="762000" y="0"/>
                </a:lnTo>
                <a:lnTo>
                  <a:pt x="762000" y="682751"/>
                </a:lnTo>
                <a:lnTo>
                  <a:pt x="0" y="682751"/>
                </a:lnTo>
                <a:lnTo>
                  <a:pt x="0" y="0"/>
                </a:lnTo>
                <a:close/>
              </a:path>
            </a:pathLst>
          </a:custGeom>
          <a:ln w="57912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9540789" y="621314"/>
            <a:ext cx="2319655" cy="21170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libri"/>
                <a:cs typeface="Calibri"/>
              </a:rPr>
              <a:t>Preliminary</a:t>
            </a:r>
            <a:r>
              <a:rPr sz="1800" b="1" spc="-4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Overview</a:t>
            </a:r>
            <a:r>
              <a:rPr sz="1800" b="1" spc="-90" dirty="0">
                <a:latin typeface="Calibri"/>
                <a:cs typeface="Calibri"/>
              </a:rPr>
              <a:t> </a:t>
            </a:r>
            <a:r>
              <a:rPr sz="1800" b="1" spc="-25" dirty="0">
                <a:latin typeface="Calibri"/>
                <a:cs typeface="Calibri"/>
              </a:rPr>
              <a:t>of </a:t>
            </a:r>
            <a:r>
              <a:rPr sz="1800" b="1" dirty="0">
                <a:latin typeface="Calibri"/>
                <a:cs typeface="Calibri"/>
              </a:rPr>
              <a:t>Additional</a:t>
            </a:r>
            <a:r>
              <a:rPr sz="1800" b="1" spc="-5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Proposed </a:t>
            </a:r>
            <a:r>
              <a:rPr sz="1800" b="1" dirty="0">
                <a:latin typeface="Calibri"/>
                <a:cs typeface="Calibri"/>
              </a:rPr>
              <a:t>Zone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Change</a:t>
            </a:r>
            <a:r>
              <a:rPr sz="1800" b="1" spc="-5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Locations (NEW)</a:t>
            </a:r>
            <a:endParaRPr sz="1800" dirty="0">
              <a:latin typeface="Calibri"/>
              <a:cs typeface="Calibri"/>
            </a:endParaRPr>
          </a:p>
          <a:p>
            <a:pPr marL="921385" marR="65405">
              <a:lnSpc>
                <a:spcPct val="100000"/>
              </a:lnSpc>
              <a:spcBef>
                <a:spcPts val="1345"/>
              </a:spcBef>
            </a:pPr>
            <a:r>
              <a:rPr sz="1800" dirty="0">
                <a:latin typeface="Calibri"/>
                <a:cs typeface="Calibri"/>
              </a:rPr>
              <a:t>Location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of </a:t>
            </a:r>
            <a:r>
              <a:rPr sz="1800" spc="-10" dirty="0">
                <a:latin typeface="Calibri"/>
                <a:cs typeface="Calibri"/>
              </a:rPr>
              <a:t>proposed </a:t>
            </a:r>
            <a:r>
              <a:rPr sz="1800" dirty="0">
                <a:latin typeface="Calibri"/>
                <a:cs typeface="Calibri"/>
              </a:rPr>
              <a:t>zoning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change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2" name="object 6"/>
          <p:cNvSpPr/>
          <p:nvPr/>
        </p:nvSpPr>
        <p:spPr>
          <a:xfrm>
            <a:off x="5405761" y="3277340"/>
            <a:ext cx="80639" cy="75460"/>
          </a:xfrm>
          <a:custGeom>
            <a:avLst/>
            <a:gdLst/>
            <a:ahLst/>
            <a:cxnLst/>
            <a:rect l="l" t="t" r="r" b="b"/>
            <a:pathLst>
              <a:path w="966470" h="113030">
                <a:moveTo>
                  <a:pt x="18580" y="0"/>
                </a:moveTo>
                <a:lnTo>
                  <a:pt x="956919" y="0"/>
                </a:lnTo>
                <a:lnTo>
                  <a:pt x="966216" y="112776"/>
                </a:lnTo>
                <a:lnTo>
                  <a:pt x="0" y="111036"/>
                </a:lnTo>
                <a:lnTo>
                  <a:pt x="18580" y="0"/>
                </a:lnTo>
                <a:close/>
              </a:path>
            </a:pathLst>
          </a:custGeom>
          <a:ln w="39624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DC875D-F4FA-A37B-DC6E-A355EC4CCC37}"/>
              </a:ext>
            </a:extLst>
          </p:cNvPr>
          <p:cNvSpPr txBox="1"/>
          <p:nvPr/>
        </p:nvSpPr>
        <p:spPr>
          <a:xfrm>
            <a:off x="4782413" y="51129"/>
            <a:ext cx="2627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District 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F148AC-A429-AD23-F331-88CBCDBC1F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91"/>
          <a:stretch/>
        </p:blipFill>
        <p:spPr>
          <a:xfrm>
            <a:off x="406592" y="1739990"/>
            <a:ext cx="5311600" cy="41589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9D8878-F897-18E1-E29E-504353893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1874" y="2394334"/>
            <a:ext cx="5311600" cy="43012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6184300-F450-6EC3-3C55-CCB7C9957600}"/>
              </a:ext>
            </a:extLst>
          </p:cNvPr>
          <p:cNvSpPr txBox="1"/>
          <p:nvPr/>
        </p:nvSpPr>
        <p:spPr>
          <a:xfrm>
            <a:off x="0" y="5898930"/>
            <a:ext cx="531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Current – Mixed Use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21FBD7-F059-6BC9-AC5F-0291B6D60203}"/>
              </a:ext>
            </a:extLst>
          </p:cNvPr>
          <p:cNvSpPr txBox="1"/>
          <p:nvPr/>
        </p:nvSpPr>
        <p:spPr>
          <a:xfrm>
            <a:off x="6231874" y="1844904"/>
            <a:ext cx="531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Proposed - Business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966E6F-72BB-9B24-2CF6-596054A17493}"/>
              </a:ext>
            </a:extLst>
          </p:cNvPr>
          <p:cNvSpPr/>
          <p:nvPr/>
        </p:nvSpPr>
        <p:spPr>
          <a:xfrm>
            <a:off x="2023531" y="3819460"/>
            <a:ext cx="1404834" cy="822581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585296-BEF8-F5A3-2FF3-3C751D827C3D}"/>
              </a:ext>
            </a:extLst>
          </p:cNvPr>
          <p:cNvSpPr/>
          <p:nvPr/>
        </p:nvSpPr>
        <p:spPr>
          <a:xfrm>
            <a:off x="7901726" y="4678464"/>
            <a:ext cx="1404834" cy="822581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A1C985-9752-5EF3-E17C-CD92C03A7CFC}"/>
              </a:ext>
            </a:extLst>
          </p:cNvPr>
          <p:cNvSpPr/>
          <p:nvPr/>
        </p:nvSpPr>
        <p:spPr>
          <a:xfrm>
            <a:off x="8958794" y="162455"/>
            <a:ext cx="762000" cy="68326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B5AFAC-D101-D081-2E59-1347C362880E}"/>
              </a:ext>
            </a:extLst>
          </p:cNvPr>
          <p:cNvSpPr txBox="1"/>
          <p:nvPr/>
        </p:nvSpPr>
        <p:spPr>
          <a:xfrm>
            <a:off x="9720794" y="0"/>
            <a:ext cx="1633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Location of proposed </a:t>
            </a:r>
            <a:br>
              <a:rPr lang="en-US" dirty="0"/>
            </a:br>
            <a:r>
              <a:rPr lang="en-US" dirty="0"/>
              <a:t>zoning change </a:t>
            </a:r>
          </a:p>
        </p:txBody>
      </p:sp>
    </p:spTree>
    <p:extLst>
      <p:ext uri="{BB962C8B-B14F-4D97-AF65-F5344CB8AC3E}">
        <p14:creationId xmlns:p14="http://schemas.microsoft.com/office/powerpoint/2010/main" val="1929938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CB4A22C-DBE8-8F7C-39DE-963B8F5071FF}"/>
              </a:ext>
            </a:extLst>
          </p:cNvPr>
          <p:cNvSpPr/>
          <p:nvPr/>
        </p:nvSpPr>
        <p:spPr>
          <a:xfrm>
            <a:off x="8958794" y="162455"/>
            <a:ext cx="762000" cy="68326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DC875D-F4FA-A37B-DC6E-A355EC4CCC37}"/>
              </a:ext>
            </a:extLst>
          </p:cNvPr>
          <p:cNvSpPr txBox="1"/>
          <p:nvPr/>
        </p:nvSpPr>
        <p:spPr>
          <a:xfrm>
            <a:off x="4589260" y="61664"/>
            <a:ext cx="3013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District 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A9ECF7-DC56-883B-9EDC-739B1AA913E2}"/>
              </a:ext>
            </a:extLst>
          </p:cNvPr>
          <p:cNvSpPr txBox="1"/>
          <p:nvPr/>
        </p:nvSpPr>
        <p:spPr>
          <a:xfrm>
            <a:off x="9720794" y="0"/>
            <a:ext cx="1633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Location of proposed </a:t>
            </a:r>
            <a:br>
              <a:rPr lang="en-US" dirty="0"/>
            </a:br>
            <a:r>
              <a:rPr lang="en-US" dirty="0"/>
              <a:t>zoning change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184300-F450-6EC3-3C55-CCB7C9957600}"/>
              </a:ext>
            </a:extLst>
          </p:cNvPr>
          <p:cNvSpPr txBox="1"/>
          <p:nvPr/>
        </p:nvSpPr>
        <p:spPr>
          <a:xfrm>
            <a:off x="79711" y="870439"/>
            <a:ext cx="5555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Current – Industrial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21FBD7-F059-6BC9-AC5F-0291B6D60203}"/>
              </a:ext>
            </a:extLst>
          </p:cNvPr>
          <p:cNvSpPr txBox="1"/>
          <p:nvPr/>
        </p:nvSpPr>
        <p:spPr>
          <a:xfrm>
            <a:off x="5969279" y="1476405"/>
            <a:ext cx="5943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Proposed – Light Manufacturing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FF028D-96DD-3383-BCE7-0183208C5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2000816"/>
            <a:ext cx="5979030" cy="47955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6A9C7F-B6FC-DD14-8F0C-B4B3CFF1D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65" y="1476405"/>
            <a:ext cx="5945094" cy="4673600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BDD5FD4-46A0-DC3F-38C6-01FA45AB32DE}"/>
              </a:ext>
            </a:extLst>
          </p:cNvPr>
          <p:cNvSpPr/>
          <p:nvPr/>
        </p:nvSpPr>
        <p:spPr>
          <a:xfrm>
            <a:off x="7508240" y="3586480"/>
            <a:ext cx="1950720" cy="1788160"/>
          </a:xfrm>
          <a:custGeom>
            <a:avLst/>
            <a:gdLst>
              <a:gd name="connsiteX0" fmla="*/ 10160 w 1950720"/>
              <a:gd name="connsiteY0" fmla="*/ 233680 h 1788160"/>
              <a:gd name="connsiteX1" fmla="*/ 0 w 1950720"/>
              <a:gd name="connsiteY1" fmla="*/ 1788160 h 1788160"/>
              <a:gd name="connsiteX2" fmla="*/ 1137920 w 1950720"/>
              <a:gd name="connsiteY2" fmla="*/ 1788160 h 1788160"/>
              <a:gd name="connsiteX3" fmla="*/ 1137920 w 1950720"/>
              <a:gd name="connsiteY3" fmla="*/ 1229360 h 1788160"/>
              <a:gd name="connsiteX4" fmla="*/ 1930400 w 1950720"/>
              <a:gd name="connsiteY4" fmla="*/ 1198880 h 1788160"/>
              <a:gd name="connsiteX5" fmla="*/ 1950720 w 1950720"/>
              <a:gd name="connsiteY5" fmla="*/ 0 h 1788160"/>
              <a:gd name="connsiteX6" fmla="*/ 1564640 w 1950720"/>
              <a:gd name="connsiteY6" fmla="*/ 91440 h 1788160"/>
              <a:gd name="connsiteX7" fmla="*/ 985520 w 1950720"/>
              <a:gd name="connsiteY7" fmla="*/ 182880 h 1788160"/>
              <a:gd name="connsiteX8" fmla="*/ 213360 w 1950720"/>
              <a:gd name="connsiteY8" fmla="*/ 243840 h 1788160"/>
              <a:gd name="connsiteX9" fmla="*/ 10160 w 1950720"/>
              <a:gd name="connsiteY9" fmla="*/ 233680 h 178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50720" h="1788160">
                <a:moveTo>
                  <a:pt x="10160" y="233680"/>
                </a:moveTo>
                <a:cubicBezTo>
                  <a:pt x="6773" y="751840"/>
                  <a:pt x="3387" y="1270000"/>
                  <a:pt x="0" y="1788160"/>
                </a:cubicBezTo>
                <a:lnTo>
                  <a:pt x="1137920" y="1788160"/>
                </a:lnTo>
                <a:lnTo>
                  <a:pt x="1137920" y="1229360"/>
                </a:lnTo>
                <a:lnTo>
                  <a:pt x="1930400" y="1198880"/>
                </a:lnTo>
                <a:lnTo>
                  <a:pt x="1950720" y="0"/>
                </a:lnTo>
                <a:lnTo>
                  <a:pt x="1564640" y="91440"/>
                </a:lnTo>
                <a:lnTo>
                  <a:pt x="985520" y="182880"/>
                </a:lnTo>
                <a:lnTo>
                  <a:pt x="213360" y="243840"/>
                </a:lnTo>
                <a:lnTo>
                  <a:pt x="10160" y="233680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FB32480-C900-3A58-341E-FA708047A448}"/>
              </a:ext>
            </a:extLst>
          </p:cNvPr>
          <p:cNvSpPr/>
          <p:nvPr/>
        </p:nvSpPr>
        <p:spPr>
          <a:xfrm>
            <a:off x="1529210" y="2919125"/>
            <a:ext cx="1950720" cy="1788160"/>
          </a:xfrm>
          <a:custGeom>
            <a:avLst/>
            <a:gdLst>
              <a:gd name="connsiteX0" fmla="*/ 10160 w 1950720"/>
              <a:gd name="connsiteY0" fmla="*/ 233680 h 1788160"/>
              <a:gd name="connsiteX1" fmla="*/ 0 w 1950720"/>
              <a:gd name="connsiteY1" fmla="*/ 1788160 h 1788160"/>
              <a:gd name="connsiteX2" fmla="*/ 1137920 w 1950720"/>
              <a:gd name="connsiteY2" fmla="*/ 1788160 h 1788160"/>
              <a:gd name="connsiteX3" fmla="*/ 1137920 w 1950720"/>
              <a:gd name="connsiteY3" fmla="*/ 1229360 h 1788160"/>
              <a:gd name="connsiteX4" fmla="*/ 1930400 w 1950720"/>
              <a:gd name="connsiteY4" fmla="*/ 1198880 h 1788160"/>
              <a:gd name="connsiteX5" fmla="*/ 1950720 w 1950720"/>
              <a:gd name="connsiteY5" fmla="*/ 0 h 1788160"/>
              <a:gd name="connsiteX6" fmla="*/ 1564640 w 1950720"/>
              <a:gd name="connsiteY6" fmla="*/ 91440 h 1788160"/>
              <a:gd name="connsiteX7" fmla="*/ 985520 w 1950720"/>
              <a:gd name="connsiteY7" fmla="*/ 182880 h 1788160"/>
              <a:gd name="connsiteX8" fmla="*/ 213360 w 1950720"/>
              <a:gd name="connsiteY8" fmla="*/ 243840 h 1788160"/>
              <a:gd name="connsiteX9" fmla="*/ 10160 w 1950720"/>
              <a:gd name="connsiteY9" fmla="*/ 233680 h 178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50720" h="1788160">
                <a:moveTo>
                  <a:pt x="10160" y="233680"/>
                </a:moveTo>
                <a:cubicBezTo>
                  <a:pt x="6773" y="751840"/>
                  <a:pt x="3387" y="1270000"/>
                  <a:pt x="0" y="1788160"/>
                </a:cubicBezTo>
                <a:lnTo>
                  <a:pt x="1137920" y="1788160"/>
                </a:lnTo>
                <a:lnTo>
                  <a:pt x="1137920" y="1229360"/>
                </a:lnTo>
                <a:lnTo>
                  <a:pt x="1930400" y="1198880"/>
                </a:lnTo>
                <a:lnTo>
                  <a:pt x="1950720" y="0"/>
                </a:lnTo>
                <a:lnTo>
                  <a:pt x="1564640" y="91440"/>
                </a:lnTo>
                <a:lnTo>
                  <a:pt x="985520" y="182880"/>
                </a:lnTo>
                <a:lnTo>
                  <a:pt x="213360" y="243840"/>
                </a:lnTo>
                <a:lnTo>
                  <a:pt x="10160" y="233680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B746CCB-DA21-15AD-9184-BA0F676AF308}"/>
              </a:ext>
            </a:extLst>
          </p:cNvPr>
          <p:cNvSpPr/>
          <p:nvPr/>
        </p:nvSpPr>
        <p:spPr>
          <a:xfrm>
            <a:off x="9591040" y="3515360"/>
            <a:ext cx="2174240" cy="2794000"/>
          </a:xfrm>
          <a:custGeom>
            <a:avLst/>
            <a:gdLst>
              <a:gd name="connsiteX0" fmla="*/ 0 w 2174240"/>
              <a:gd name="connsiteY0" fmla="*/ 934720 h 2794000"/>
              <a:gd name="connsiteX1" fmla="*/ 853440 w 2174240"/>
              <a:gd name="connsiteY1" fmla="*/ 955040 h 2794000"/>
              <a:gd name="connsiteX2" fmla="*/ 853440 w 2174240"/>
              <a:gd name="connsiteY2" fmla="*/ 30480 h 2794000"/>
              <a:gd name="connsiteX3" fmla="*/ 2174240 w 2174240"/>
              <a:gd name="connsiteY3" fmla="*/ 0 h 2794000"/>
              <a:gd name="connsiteX4" fmla="*/ 2174240 w 2174240"/>
              <a:gd name="connsiteY4" fmla="*/ 345440 h 2794000"/>
              <a:gd name="connsiteX5" fmla="*/ 2164080 w 2174240"/>
              <a:gd name="connsiteY5" fmla="*/ 629920 h 2794000"/>
              <a:gd name="connsiteX6" fmla="*/ 2153920 w 2174240"/>
              <a:gd name="connsiteY6" fmla="*/ 955040 h 2794000"/>
              <a:gd name="connsiteX7" fmla="*/ 1971040 w 2174240"/>
              <a:gd name="connsiteY7" fmla="*/ 1310640 h 2794000"/>
              <a:gd name="connsiteX8" fmla="*/ 1778000 w 2174240"/>
              <a:gd name="connsiteY8" fmla="*/ 1513840 h 2794000"/>
              <a:gd name="connsiteX9" fmla="*/ 1818640 w 2174240"/>
              <a:gd name="connsiteY9" fmla="*/ 2265680 h 2794000"/>
              <a:gd name="connsiteX10" fmla="*/ 1686560 w 2174240"/>
              <a:gd name="connsiteY10" fmla="*/ 2397760 h 2794000"/>
              <a:gd name="connsiteX11" fmla="*/ 1463040 w 2174240"/>
              <a:gd name="connsiteY11" fmla="*/ 2509520 h 2794000"/>
              <a:gd name="connsiteX12" fmla="*/ 1168400 w 2174240"/>
              <a:gd name="connsiteY12" fmla="*/ 2458720 h 2794000"/>
              <a:gd name="connsiteX13" fmla="*/ 1117600 w 2174240"/>
              <a:gd name="connsiteY13" fmla="*/ 2570480 h 2794000"/>
              <a:gd name="connsiteX14" fmla="*/ 1005840 w 2174240"/>
              <a:gd name="connsiteY14" fmla="*/ 2682240 h 2794000"/>
              <a:gd name="connsiteX15" fmla="*/ 904240 w 2174240"/>
              <a:gd name="connsiteY15" fmla="*/ 2672080 h 2794000"/>
              <a:gd name="connsiteX16" fmla="*/ 833120 w 2174240"/>
              <a:gd name="connsiteY16" fmla="*/ 2763520 h 2794000"/>
              <a:gd name="connsiteX17" fmla="*/ 670560 w 2174240"/>
              <a:gd name="connsiteY17" fmla="*/ 2773680 h 2794000"/>
              <a:gd name="connsiteX18" fmla="*/ 396240 w 2174240"/>
              <a:gd name="connsiteY18" fmla="*/ 2794000 h 2794000"/>
              <a:gd name="connsiteX19" fmla="*/ 233680 w 2174240"/>
              <a:gd name="connsiteY19" fmla="*/ 2783840 h 2794000"/>
              <a:gd name="connsiteX20" fmla="*/ 60960 w 2174240"/>
              <a:gd name="connsiteY20" fmla="*/ 2641600 h 2794000"/>
              <a:gd name="connsiteX21" fmla="*/ 91440 w 2174240"/>
              <a:gd name="connsiteY21" fmla="*/ 1341120 h 2794000"/>
              <a:gd name="connsiteX22" fmla="*/ 30480 w 2174240"/>
              <a:gd name="connsiteY22" fmla="*/ 1341120 h 2794000"/>
              <a:gd name="connsiteX23" fmla="*/ 0 w 2174240"/>
              <a:gd name="connsiteY23" fmla="*/ 934720 h 279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74240" h="2794000">
                <a:moveTo>
                  <a:pt x="0" y="934720"/>
                </a:moveTo>
                <a:lnTo>
                  <a:pt x="853440" y="955040"/>
                </a:lnTo>
                <a:lnTo>
                  <a:pt x="853440" y="30480"/>
                </a:lnTo>
                <a:lnTo>
                  <a:pt x="2174240" y="0"/>
                </a:lnTo>
                <a:lnTo>
                  <a:pt x="2174240" y="345440"/>
                </a:lnTo>
                <a:lnTo>
                  <a:pt x="2164080" y="629920"/>
                </a:lnTo>
                <a:lnTo>
                  <a:pt x="2153920" y="955040"/>
                </a:lnTo>
                <a:lnTo>
                  <a:pt x="1971040" y="1310640"/>
                </a:lnTo>
                <a:lnTo>
                  <a:pt x="1778000" y="1513840"/>
                </a:lnTo>
                <a:lnTo>
                  <a:pt x="1818640" y="2265680"/>
                </a:lnTo>
                <a:lnTo>
                  <a:pt x="1686560" y="2397760"/>
                </a:lnTo>
                <a:lnTo>
                  <a:pt x="1463040" y="2509520"/>
                </a:lnTo>
                <a:lnTo>
                  <a:pt x="1168400" y="2458720"/>
                </a:lnTo>
                <a:lnTo>
                  <a:pt x="1117600" y="2570480"/>
                </a:lnTo>
                <a:lnTo>
                  <a:pt x="1005840" y="2682240"/>
                </a:lnTo>
                <a:lnTo>
                  <a:pt x="904240" y="2672080"/>
                </a:lnTo>
                <a:lnTo>
                  <a:pt x="833120" y="2763520"/>
                </a:lnTo>
                <a:lnTo>
                  <a:pt x="670560" y="2773680"/>
                </a:lnTo>
                <a:lnTo>
                  <a:pt x="396240" y="2794000"/>
                </a:lnTo>
                <a:lnTo>
                  <a:pt x="233680" y="2783840"/>
                </a:lnTo>
                <a:lnTo>
                  <a:pt x="60960" y="2641600"/>
                </a:lnTo>
                <a:lnTo>
                  <a:pt x="91440" y="1341120"/>
                </a:lnTo>
                <a:lnTo>
                  <a:pt x="30480" y="1341120"/>
                </a:lnTo>
                <a:lnTo>
                  <a:pt x="0" y="934720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77A3726-C2AA-4791-B95A-DD38C301286D}"/>
              </a:ext>
            </a:extLst>
          </p:cNvPr>
          <p:cNvSpPr/>
          <p:nvPr/>
        </p:nvSpPr>
        <p:spPr>
          <a:xfrm>
            <a:off x="3612010" y="2844800"/>
            <a:ext cx="2174240" cy="2794000"/>
          </a:xfrm>
          <a:custGeom>
            <a:avLst/>
            <a:gdLst>
              <a:gd name="connsiteX0" fmla="*/ 0 w 2174240"/>
              <a:gd name="connsiteY0" fmla="*/ 934720 h 2794000"/>
              <a:gd name="connsiteX1" fmla="*/ 853440 w 2174240"/>
              <a:gd name="connsiteY1" fmla="*/ 955040 h 2794000"/>
              <a:gd name="connsiteX2" fmla="*/ 853440 w 2174240"/>
              <a:gd name="connsiteY2" fmla="*/ 30480 h 2794000"/>
              <a:gd name="connsiteX3" fmla="*/ 2174240 w 2174240"/>
              <a:gd name="connsiteY3" fmla="*/ 0 h 2794000"/>
              <a:gd name="connsiteX4" fmla="*/ 2174240 w 2174240"/>
              <a:gd name="connsiteY4" fmla="*/ 345440 h 2794000"/>
              <a:gd name="connsiteX5" fmla="*/ 2164080 w 2174240"/>
              <a:gd name="connsiteY5" fmla="*/ 629920 h 2794000"/>
              <a:gd name="connsiteX6" fmla="*/ 2153920 w 2174240"/>
              <a:gd name="connsiteY6" fmla="*/ 955040 h 2794000"/>
              <a:gd name="connsiteX7" fmla="*/ 1971040 w 2174240"/>
              <a:gd name="connsiteY7" fmla="*/ 1310640 h 2794000"/>
              <a:gd name="connsiteX8" fmla="*/ 1778000 w 2174240"/>
              <a:gd name="connsiteY8" fmla="*/ 1513840 h 2794000"/>
              <a:gd name="connsiteX9" fmla="*/ 1818640 w 2174240"/>
              <a:gd name="connsiteY9" fmla="*/ 2265680 h 2794000"/>
              <a:gd name="connsiteX10" fmla="*/ 1686560 w 2174240"/>
              <a:gd name="connsiteY10" fmla="*/ 2397760 h 2794000"/>
              <a:gd name="connsiteX11" fmla="*/ 1463040 w 2174240"/>
              <a:gd name="connsiteY11" fmla="*/ 2509520 h 2794000"/>
              <a:gd name="connsiteX12" fmla="*/ 1168400 w 2174240"/>
              <a:gd name="connsiteY12" fmla="*/ 2458720 h 2794000"/>
              <a:gd name="connsiteX13" fmla="*/ 1117600 w 2174240"/>
              <a:gd name="connsiteY13" fmla="*/ 2570480 h 2794000"/>
              <a:gd name="connsiteX14" fmla="*/ 1005840 w 2174240"/>
              <a:gd name="connsiteY14" fmla="*/ 2682240 h 2794000"/>
              <a:gd name="connsiteX15" fmla="*/ 904240 w 2174240"/>
              <a:gd name="connsiteY15" fmla="*/ 2672080 h 2794000"/>
              <a:gd name="connsiteX16" fmla="*/ 833120 w 2174240"/>
              <a:gd name="connsiteY16" fmla="*/ 2763520 h 2794000"/>
              <a:gd name="connsiteX17" fmla="*/ 670560 w 2174240"/>
              <a:gd name="connsiteY17" fmla="*/ 2773680 h 2794000"/>
              <a:gd name="connsiteX18" fmla="*/ 396240 w 2174240"/>
              <a:gd name="connsiteY18" fmla="*/ 2794000 h 2794000"/>
              <a:gd name="connsiteX19" fmla="*/ 233680 w 2174240"/>
              <a:gd name="connsiteY19" fmla="*/ 2783840 h 2794000"/>
              <a:gd name="connsiteX20" fmla="*/ 60960 w 2174240"/>
              <a:gd name="connsiteY20" fmla="*/ 2641600 h 2794000"/>
              <a:gd name="connsiteX21" fmla="*/ 91440 w 2174240"/>
              <a:gd name="connsiteY21" fmla="*/ 1341120 h 2794000"/>
              <a:gd name="connsiteX22" fmla="*/ 30480 w 2174240"/>
              <a:gd name="connsiteY22" fmla="*/ 1341120 h 2794000"/>
              <a:gd name="connsiteX23" fmla="*/ 0 w 2174240"/>
              <a:gd name="connsiteY23" fmla="*/ 934720 h 279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74240" h="2794000">
                <a:moveTo>
                  <a:pt x="0" y="934720"/>
                </a:moveTo>
                <a:lnTo>
                  <a:pt x="853440" y="955040"/>
                </a:lnTo>
                <a:lnTo>
                  <a:pt x="853440" y="30480"/>
                </a:lnTo>
                <a:lnTo>
                  <a:pt x="2174240" y="0"/>
                </a:lnTo>
                <a:lnTo>
                  <a:pt x="2174240" y="345440"/>
                </a:lnTo>
                <a:lnTo>
                  <a:pt x="2164080" y="629920"/>
                </a:lnTo>
                <a:lnTo>
                  <a:pt x="2153920" y="955040"/>
                </a:lnTo>
                <a:lnTo>
                  <a:pt x="1971040" y="1310640"/>
                </a:lnTo>
                <a:lnTo>
                  <a:pt x="1778000" y="1513840"/>
                </a:lnTo>
                <a:lnTo>
                  <a:pt x="1818640" y="2265680"/>
                </a:lnTo>
                <a:lnTo>
                  <a:pt x="1686560" y="2397760"/>
                </a:lnTo>
                <a:lnTo>
                  <a:pt x="1463040" y="2509520"/>
                </a:lnTo>
                <a:lnTo>
                  <a:pt x="1168400" y="2458720"/>
                </a:lnTo>
                <a:lnTo>
                  <a:pt x="1117600" y="2570480"/>
                </a:lnTo>
                <a:lnTo>
                  <a:pt x="1005840" y="2682240"/>
                </a:lnTo>
                <a:lnTo>
                  <a:pt x="904240" y="2672080"/>
                </a:lnTo>
                <a:lnTo>
                  <a:pt x="833120" y="2763520"/>
                </a:lnTo>
                <a:lnTo>
                  <a:pt x="670560" y="2773680"/>
                </a:lnTo>
                <a:lnTo>
                  <a:pt x="396240" y="2794000"/>
                </a:lnTo>
                <a:lnTo>
                  <a:pt x="233680" y="2783840"/>
                </a:lnTo>
                <a:lnTo>
                  <a:pt x="60960" y="2641600"/>
                </a:lnTo>
                <a:lnTo>
                  <a:pt x="91440" y="1341120"/>
                </a:lnTo>
                <a:lnTo>
                  <a:pt x="30480" y="1341120"/>
                </a:lnTo>
                <a:lnTo>
                  <a:pt x="0" y="934720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972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DC875D-F4FA-A37B-DC6E-A355EC4CCC37}"/>
              </a:ext>
            </a:extLst>
          </p:cNvPr>
          <p:cNvSpPr txBox="1"/>
          <p:nvPr/>
        </p:nvSpPr>
        <p:spPr>
          <a:xfrm>
            <a:off x="4782413" y="138499"/>
            <a:ext cx="2627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District 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F148AC-A429-AD23-F331-88CBCDBC1F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91"/>
          <a:stretch/>
        </p:blipFill>
        <p:spPr>
          <a:xfrm>
            <a:off x="402361" y="1269520"/>
            <a:ext cx="5311600" cy="41589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9D8878-F897-18E1-E29E-504353893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1874" y="2394334"/>
            <a:ext cx="5311600" cy="43012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6184300-F450-6EC3-3C55-CCB7C9957600}"/>
              </a:ext>
            </a:extLst>
          </p:cNvPr>
          <p:cNvSpPr txBox="1"/>
          <p:nvPr/>
        </p:nvSpPr>
        <p:spPr>
          <a:xfrm>
            <a:off x="0" y="5531779"/>
            <a:ext cx="531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Current – Neighborhood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21FBD7-F059-6BC9-AC5F-0291B6D60203}"/>
              </a:ext>
            </a:extLst>
          </p:cNvPr>
          <p:cNvSpPr txBox="1"/>
          <p:nvPr/>
        </p:nvSpPr>
        <p:spPr>
          <a:xfrm>
            <a:off x="6231874" y="1844904"/>
            <a:ext cx="531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Proposed – Mixed Use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78EF05-538E-61DB-A22F-CE543D46C2C7}"/>
              </a:ext>
            </a:extLst>
          </p:cNvPr>
          <p:cNvSpPr/>
          <p:nvPr/>
        </p:nvSpPr>
        <p:spPr>
          <a:xfrm>
            <a:off x="1870091" y="4398834"/>
            <a:ext cx="3290554" cy="822581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395BC5-996E-D7CA-28FF-C213C49AE783}"/>
              </a:ext>
            </a:extLst>
          </p:cNvPr>
          <p:cNvSpPr/>
          <p:nvPr/>
        </p:nvSpPr>
        <p:spPr>
          <a:xfrm>
            <a:off x="7814326" y="5687004"/>
            <a:ext cx="3046714" cy="822581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5FFD30-E618-6645-B4F2-C299C651BADD}"/>
              </a:ext>
            </a:extLst>
          </p:cNvPr>
          <p:cNvSpPr/>
          <p:nvPr/>
        </p:nvSpPr>
        <p:spPr>
          <a:xfrm>
            <a:off x="8958794" y="162455"/>
            <a:ext cx="762000" cy="68326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2EF26-D3AA-898D-B136-CAD1D53A49C2}"/>
              </a:ext>
            </a:extLst>
          </p:cNvPr>
          <p:cNvSpPr txBox="1"/>
          <p:nvPr/>
        </p:nvSpPr>
        <p:spPr>
          <a:xfrm>
            <a:off x="9720794" y="0"/>
            <a:ext cx="1633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Location of proposed </a:t>
            </a:r>
            <a:br>
              <a:rPr lang="en-US" dirty="0"/>
            </a:br>
            <a:r>
              <a:rPr lang="en-US" dirty="0"/>
              <a:t>zoning change </a:t>
            </a:r>
          </a:p>
        </p:txBody>
      </p:sp>
    </p:spTree>
    <p:extLst>
      <p:ext uri="{BB962C8B-B14F-4D97-AF65-F5344CB8AC3E}">
        <p14:creationId xmlns:p14="http://schemas.microsoft.com/office/powerpoint/2010/main" val="177889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0B36340-215E-ECBB-F29A-D42B09BB0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6929" y="2560736"/>
            <a:ext cx="5223730" cy="42760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0D242A-E554-FAD6-8646-DA8ED4A6E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184" y="969913"/>
            <a:ext cx="5037257" cy="42370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CB4A22C-DBE8-8F7C-39DE-963B8F5071FF}"/>
              </a:ext>
            </a:extLst>
          </p:cNvPr>
          <p:cNvSpPr/>
          <p:nvPr/>
        </p:nvSpPr>
        <p:spPr>
          <a:xfrm>
            <a:off x="8958794" y="162455"/>
            <a:ext cx="762000" cy="68326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DC875D-F4FA-A37B-DC6E-A355EC4CCC37}"/>
              </a:ext>
            </a:extLst>
          </p:cNvPr>
          <p:cNvSpPr txBox="1"/>
          <p:nvPr/>
        </p:nvSpPr>
        <p:spPr>
          <a:xfrm>
            <a:off x="4589260" y="119027"/>
            <a:ext cx="3013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Districts A &amp; 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A9ECF7-DC56-883B-9EDC-739B1AA913E2}"/>
              </a:ext>
            </a:extLst>
          </p:cNvPr>
          <p:cNvSpPr txBox="1"/>
          <p:nvPr/>
        </p:nvSpPr>
        <p:spPr>
          <a:xfrm>
            <a:off x="9720794" y="0"/>
            <a:ext cx="1633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Location of proposed </a:t>
            </a:r>
            <a:br>
              <a:rPr lang="en-US" dirty="0"/>
            </a:br>
            <a:r>
              <a:rPr lang="en-US" dirty="0"/>
              <a:t>zoning change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184300-F450-6EC3-3C55-CCB7C9957600}"/>
              </a:ext>
            </a:extLst>
          </p:cNvPr>
          <p:cNvSpPr txBox="1"/>
          <p:nvPr/>
        </p:nvSpPr>
        <p:spPr>
          <a:xfrm>
            <a:off x="-30978" y="5207000"/>
            <a:ext cx="531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Current – Industrial and Neighborhood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21FBD7-F059-6BC9-AC5F-0291B6D60203}"/>
              </a:ext>
            </a:extLst>
          </p:cNvPr>
          <p:cNvSpPr txBox="1"/>
          <p:nvPr/>
        </p:nvSpPr>
        <p:spPr>
          <a:xfrm>
            <a:off x="6231874" y="1844904"/>
            <a:ext cx="531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Proposed – Business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DD65A4F-03C1-3A7A-A90A-13E1E90AEABF}"/>
              </a:ext>
            </a:extLst>
          </p:cNvPr>
          <p:cNvSpPr/>
          <p:nvPr/>
        </p:nvSpPr>
        <p:spPr>
          <a:xfrm>
            <a:off x="1609725" y="2229905"/>
            <a:ext cx="3670897" cy="2468880"/>
          </a:xfrm>
          <a:custGeom>
            <a:avLst/>
            <a:gdLst>
              <a:gd name="connsiteX0" fmla="*/ 3413760 w 3495040"/>
              <a:gd name="connsiteY0" fmla="*/ 2174240 h 3210560"/>
              <a:gd name="connsiteX1" fmla="*/ 2854960 w 3495040"/>
              <a:gd name="connsiteY1" fmla="*/ 2834640 h 3210560"/>
              <a:gd name="connsiteX2" fmla="*/ 2611120 w 3495040"/>
              <a:gd name="connsiteY2" fmla="*/ 3027680 h 3210560"/>
              <a:gd name="connsiteX3" fmla="*/ 2225040 w 3495040"/>
              <a:gd name="connsiteY3" fmla="*/ 3159760 h 3210560"/>
              <a:gd name="connsiteX4" fmla="*/ 1859280 w 3495040"/>
              <a:gd name="connsiteY4" fmla="*/ 3180080 h 3210560"/>
              <a:gd name="connsiteX5" fmla="*/ 0 w 3495040"/>
              <a:gd name="connsiteY5" fmla="*/ 3210560 h 3210560"/>
              <a:gd name="connsiteX6" fmla="*/ 10160 w 3495040"/>
              <a:gd name="connsiteY6" fmla="*/ 0 h 3210560"/>
              <a:gd name="connsiteX7" fmla="*/ 1280160 w 3495040"/>
              <a:gd name="connsiteY7" fmla="*/ 30480 h 3210560"/>
              <a:gd name="connsiteX8" fmla="*/ 1320800 w 3495040"/>
              <a:gd name="connsiteY8" fmla="*/ 2052320 h 3210560"/>
              <a:gd name="connsiteX9" fmla="*/ 3495040 w 3495040"/>
              <a:gd name="connsiteY9" fmla="*/ 2072640 h 3210560"/>
              <a:gd name="connsiteX10" fmla="*/ 3413760 w 3495040"/>
              <a:gd name="connsiteY10" fmla="*/ 2174240 h 3210560"/>
              <a:gd name="connsiteX0" fmla="*/ 3413760 w 3495040"/>
              <a:gd name="connsiteY0" fmla="*/ 2174240 h 3210560"/>
              <a:gd name="connsiteX1" fmla="*/ 2854960 w 3495040"/>
              <a:gd name="connsiteY1" fmla="*/ 2834640 h 3210560"/>
              <a:gd name="connsiteX2" fmla="*/ 2611120 w 3495040"/>
              <a:gd name="connsiteY2" fmla="*/ 3027680 h 3210560"/>
              <a:gd name="connsiteX3" fmla="*/ 2225040 w 3495040"/>
              <a:gd name="connsiteY3" fmla="*/ 3159760 h 3210560"/>
              <a:gd name="connsiteX4" fmla="*/ 1859280 w 3495040"/>
              <a:gd name="connsiteY4" fmla="*/ 3180080 h 3210560"/>
              <a:gd name="connsiteX5" fmla="*/ 0 w 3495040"/>
              <a:gd name="connsiteY5" fmla="*/ 3210560 h 3210560"/>
              <a:gd name="connsiteX6" fmla="*/ 10160 w 3495040"/>
              <a:gd name="connsiteY6" fmla="*/ 0 h 3210560"/>
              <a:gd name="connsiteX7" fmla="*/ 1280160 w 3495040"/>
              <a:gd name="connsiteY7" fmla="*/ 30480 h 3210560"/>
              <a:gd name="connsiteX8" fmla="*/ 1320800 w 3495040"/>
              <a:gd name="connsiteY8" fmla="*/ 1722015 h 3210560"/>
              <a:gd name="connsiteX9" fmla="*/ 3495040 w 3495040"/>
              <a:gd name="connsiteY9" fmla="*/ 2072640 h 3210560"/>
              <a:gd name="connsiteX10" fmla="*/ 3413760 w 3495040"/>
              <a:gd name="connsiteY10" fmla="*/ 2174240 h 3210560"/>
              <a:gd name="connsiteX0" fmla="*/ 3413760 w 3556000"/>
              <a:gd name="connsiteY0" fmla="*/ 2174240 h 3210560"/>
              <a:gd name="connsiteX1" fmla="*/ 2854960 w 3556000"/>
              <a:gd name="connsiteY1" fmla="*/ 2834640 h 3210560"/>
              <a:gd name="connsiteX2" fmla="*/ 2611120 w 3556000"/>
              <a:gd name="connsiteY2" fmla="*/ 3027680 h 3210560"/>
              <a:gd name="connsiteX3" fmla="*/ 2225040 w 3556000"/>
              <a:gd name="connsiteY3" fmla="*/ 3159760 h 3210560"/>
              <a:gd name="connsiteX4" fmla="*/ 1859280 w 3556000"/>
              <a:gd name="connsiteY4" fmla="*/ 3180080 h 3210560"/>
              <a:gd name="connsiteX5" fmla="*/ 0 w 3556000"/>
              <a:gd name="connsiteY5" fmla="*/ 3210560 h 3210560"/>
              <a:gd name="connsiteX6" fmla="*/ 10160 w 3556000"/>
              <a:gd name="connsiteY6" fmla="*/ 0 h 3210560"/>
              <a:gd name="connsiteX7" fmla="*/ 1280160 w 3556000"/>
              <a:gd name="connsiteY7" fmla="*/ 30480 h 3210560"/>
              <a:gd name="connsiteX8" fmla="*/ 1320800 w 3556000"/>
              <a:gd name="connsiteY8" fmla="*/ 1722015 h 3210560"/>
              <a:gd name="connsiteX9" fmla="*/ 3556000 w 3556000"/>
              <a:gd name="connsiteY9" fmla="*/ 1781972 h 3210560"/>
              <a:gd name="connsiteX10" fmla="*/ 3413760 w 3556000"/>
              <a:gd name="connsiteY10" fmla="*/ 2174240 h 3210560"/>
              <a:gd name="connsiteX0" fmla="*/ 3352800 w 3556000"/>
              <a:gd name="connsiteY0" fmla="*/ 2174240 h 3210560"/>
              <a:gd name="connsiteX1" fmla="*/ 2854960 w 3556000"/>
              <a:gd name="connsiteY1" fmla="*/ 2834640 h 3210560"/>
              <a:gd name="connsiteX2" fmla="*/ 2611120 w 3556000"/>
              <a:gd name="connsiteY2" fmla="*/ 3027680 h 3210560"/>
              <a:gd name="connsiteX3" fmla="*/ 2225040 w 3556000"/>
              <a:gd name="connsiteY3" fmla="*/ 3159760 h 3210560"/>
              <a:gd name="connsiteX4" fmla="*/ 1859280 w 3556000"/>
              <a:gd name="connsiteY4" fmla="*/ 3180080 h 3210560"/>
              <a:gd name="connsiteX5" fmla="*/ 0 w 3556000"/>
              <a:gd name="connsiteY5" fmla="*/ 3210560 h 3210560"/>
              <a:gd name="connsiteX6" fmla="*/ 10160 w 3556000"/>
              <a:gd name="connsiteY6" fmla="*/ 0 h 3210560"/>
              <a:gd name="connsiteX7" fmla="*/ 1280160 w 3556000"/>
              <a:gd name="connsiteY7" fmla="*/ 30480 h 3210560"/>
              <a:gd name="connsiteX8" fmla="*/ 1320800 w 3556000"/>
              <a:gd name="connsiteY8" fmla="*/ 1722015 h 3210560"/>
              <a:gd name="connsiteX9" fmla="*/ 3556000 w 3556000"/>
              <a:gd name="connsiteY9" fmla="*/ 1781972 h 3210560"/>
              <a:gd name="connsiteX10" fmla="*/ 3352800 w 3556000"/>
              <a:gd name="connsiteY10" fmla="*/ 2174240 h 321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56000" h="3210560">
                <a:moveTo>
                  <a:pt x="3352800" y="2174240"/>
                </a:moveTo>
                <a:lnTo>
                  <a:pt x="2854960" y="2834640"/>
                </a:lnTo>
                <a:lnTo>
                  <a:pt x="2611120" y="3027680"/>
                </a:lnTo>
                <a:lnTo>
                  <a:pt x="2225040" y="3159760"/>
                </a:lnTo>
                <a:lnTo>
                  <a:pt x="1859280" y="3180080"/>
                </a:lnTo>
                <a:lnTo>
                  <a:pt x="0" y="3210560"/>
                </a:lnTo>
                <a:cubicBezTo>
                  <a:pt x="3387" y="2140373"/>
                  <a:pt x="6773" y="1070187"/>
                  <a:pt x="10160" y="0"/>
                </a:cubicBezTo>
                <a:lnTo>
                  <a:pt x="1280160" y="30480"/>
                </a:lnTo>
                <a:lnTo>
                  <a:pt x="1320800" y="1722015"/>
                </a:lnTo>
                <a:lnTo>
                  <a:pt x="3556000" y="1781972"/>
                </a:lnTo>
                <a:lnTo>
                  <a:pt x="3352800" y="2174240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64B0D41-51AA-46C7-4FD6-907EBEEBB594}"/>
              </a:ext>
            </a:extLst>
          </p:cNvPr>
          <p:cNvSpPr/>
          <p:nvPr/>
        </p:nvSpPr>
        <p:spPr>
          <a:xfrm>
            <a:off x="7561794" y="3972560"/>
            <a:ext cx="3556000" cy="2468880"/>
          </a:xfrm>
          <a:custGeom>
            <a:avLst/>
            <a:gdLst>
              <a:gd name="connsiteX0" fmla="*/ 3413760 w 3495040"/>
              <a:gd name="connsiteY0" fmla="*/ 2174240 h 3210560"/>
              <a:gd name="connsiteX1" fmla="*/ 2854960 w 3495040"/>
              <a:gd name="connsiteY1" fmla="*/ 2834640 h 3210560"/>
              <a:gd name="connsiteX2" fmla="*/ 2611120 w 3495040"/>
              <a:gd name="connsiteY2" fmla="*/ 3027680 h 3210560"/>
              <a:gd name="connsiteX3" fmla="*/ 2225040 w 3495040"/>
              <a:gd name="connsiteY3" fmla="*/ 3159760 h 3210560"/>
              <a:gd name="connsiteX4" fmla="*/ 1859280 w 3495040"/>
              <a:gd name="connsiteY4" fmla="*/ 3180080 h 3210560"/>
              <a:gd name="connsiteX5" fmla="*/ 0 w 3495040"/>
              <a:gd name="connsiteY5" fmla="*/ 3210560 h 3210560"/>
              <a:gd name="connsiteX6" fmla="*/ 10160 w 3495040"/>
              <a:gd name="connsiteY6" fmla="*/ 0 h 3210560"/>
              <a:gd name="connsiteX7" fmla="*/ 1280160 w 3495040"/>
              <a:gd name="connsiteY7" fmla="*/ 30480 h 3210560"/>
              <a:gd name="connsiteX8" fmla="*/ 1320800 w 3495040"/>
              <a:gd name="connsiteY8" fmla="*/ 2052320 h 3210560"/>
              <a:gd name="connsiteX9" fmla="*/ 3495040 w 3495040"/>
              <a:gd name="connsiteY9" fmla="*/ 2072640 h 3210560"/>
              <a:gd name="connsiteX10" fmla="*/ 3413760 w 3495040"/>
              <a:gd name="connsiteY10" fmla="*/ 2174240 h 3210560"/>
              <a:gd name="connsiteX0" fmla="*/ 3413760 w 3495040"/>
              <a:gd name="connsiteY0" fmla="*/ 2174240 h 3210560"/>
              <a:gd name="connsiteX1" fmla="*/ 2854960 w 3495040"/>
              <a:gd name="connsiteY1" fmla="*/ 2834640 h 3210560"/>
              <a:gd name="connsiteX2" fmla="*/ 2611120 w 3495040"/>
              <a:gd name="connsiteY2" fmla="*/ 3027680 h 3210560"/>
              <a:gd name="connsiteX3" fmla="*/ 2225040 w 3495040"/>
              <a:gd name="connsiteY3" fmla="*/ 3159760 h 3210560"/>
              <a:gd name="connsiteX4" fmla="*/ 1859280 w 3495040"/>
              <a:gd name="connsiteY4" fmla="*/ 3180080 h 3210560"/>
              <a:gd name="connsiteX5" fmla="*/ 0 w 3495040"/>
              <a:gd name="connsiteY5" fmla="*/ 3210560 h 3210560"/>
              <a:gd name="connsiteX6" fmla="*/ 10160 w 3495040"/>
              <a:gd name="connsiteY6" fmla="*/ 0 h 3210560"/>
              <a:gd name="connsiteX7" fmla="*/ 1280160 w 3495040"/>
              <a:gd name="connsiteY7" fmla="*/ 30480 h 3210560"/>
              <a:gd name="connsiteX8" fmla="*/ 1320800 w 3495040"/>
              <a:gd name="connsiteY8" fmla="*/ 1722015 h 3210560"/>
              <a:gd name="connsiteX9" fmla="*/ 3495040 w 3495040"/>
              <a:gd name="connsiteY9" fmla="*/ 2072640 h 3210560"/>
              <a:gd name="connsiteX10" fmla="*/ 3413760 w 3495040"/>
              <a:gd name="connsiteY10" fmla="*/ 2174240 h 3210560"/>
              <a:gd name="connsiteX0" fmla="*/ 3413760 w 3556000"/>
              <a:gd name="connsiteY0" fmla="*/ 2174240 h 3210560"/>
              <a:gd name="connsiteX1" fmla="*/ 2854960 w 3556000"/>
              <a:gd name="connsiteY1" fmla="*/ 2834640 h 3210560"/>
              <a:gd name="connsiteX2" fmla="*/ 2611120 w 3556000"/>
              <a:gd name="connsiteY2" fmla="*/ 3027680 h 3210560"/>
              <a:gd name="connsiteX3" fmla="*/ 2225040 w 3556000"/>
              <a:gd name="connsiteY3" fmla="*/ 3159760 h 3210560"/>
              <a:gd name="connsiteX4" fmla="*/ 1859280 w 3556000"/>
              <a:gd name="connsiteY4" fmla="*/ 3180080 h 3210560"/>
              <a:gd name="connsiteX5" fmla="*/ 0 w 3556000"/>
              <a:gd name="connsiteY5" fmla="*/ 3210560 h 3210560"/>
              <a:gd name="connsiteX6" fmla="*/ 10160 w 3556000"/>
              <a:gd name="connsiteY6" fmla="*/ 0 h 3210560"/>
              <a:gd name="connsiteX7" fmla="*/ 1280160 w 3556000"/>
              <a:gd name="connsiteY7" fmla="*/ 30480 h 3210560"/>
              <a:gd name="connsiteX8" fmla="*/ 1320800 w 3556000"/>
              <a:gd name="connsiteY8" fmla="*/ 1722015 h 3210560"/>
              <a:gd name="connsiteX9" fmla="*/ 3556000 w 3556000"/>
              <a:gd name="connsiteY9" fmla="*/ 1781972 h 3210560"/>
              <a:gd name="connsiteX10" fmla="*/ 3413760 w 3556000"/>
              <a:gd name="connsiteY10" fmla="*/ 2174240 h 3210560"/>
              <a:gd name="connsiteX0" fmla="*/ 3352800 w 3556000"/>
              <a:gd name="connsiteY0" fmla="*/ 2174240 h 3210560"/>
              <a:gd name="connsiteX1" fmla="*/ 2854960 w 3556000"/>
              <a:gd name="connsiteY1" fmla="*/ 2834640 h 3210560"/>
              <a:gd name="connsiteX2" fmla="*/ 2611120 w 3556000"/>
              <a:gd name="connsiteY2" fmla="*/ 3027680 h 3210560"/>
              <a:gd name="connsiteX3" fmla="*/ 2225040 w 3556000"/>
              <a:gd name="connsiteY3" fmla="*/ 3159760 h 3210560"/>
              <a:gd name="connsiteX4" fmla="*/ 1859280 w 3556000"/>
              <a:gd name="connsiteY4" fmla="*/ 3180080 h 3210560"/>
              <a:gd name="connsiteX5" fmla="*/ 0 w 3556000"/>
              <a:gd name="connsiteY5" fmla="*/ 3210560 h 3210560"/>
              <a:gd name="connsiteX6" fmla="*/ 10160 w 3556000"/>
              <a:gd name="connsiteY6" fmla="*/ 0 h 3210560"/>
              <a:gd name="connsiteX7" fmla="*/ 1280160 w 3556000"/>
              <a:gd name="connsiteY7" fmla="*/ 30480 h 3210560"/>
              <a:gd name="connsiteX8" fmla="*/ 1320800 w 3556000"/>
              <a:gd name="connsiteY8" fmla="*/ 1722015 h 3210560"/>
              <a:gd name="connsiteX9" fmla="*/ 3556000 w 3556000"/>
              <a:gd name="connsiteY9" fmla="*/ 1781972 h 3210560"/>
              <a:gd name="connsiteX10" fmla="*/ 3352800 w 3556000"/>
              <a:gd name="connsiteY10" fmla="*/ 2174240 h 3210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556000" h="3210560">
                <a:moveTo>
                  <a:pt x="3352800" y="2174240"/>
                </a:moveTo>
                <a:lnTo>
                  <a:pt x="2854960" y="2834640"/>
                </a:lnTo>
                <a:lnTo>
                  <a:pt x="2611120" y="3027680"/>
                </a:lnTo>
                <a:lnTo>
                  <a:pt x="2225040" y="3159760"/>
                </a:lnTo>
                <a:lnTo>
                  <a:pt x="1859280" y="3180080"/>
                </a:lnTo>
                <a:lnTo>
                  <a:pt x="0" y="3210560"/>
                </a:lnTo>
                <a:cubicBezTo>
                  <a:pt x="3387" y="2140373"/>
                  <a:pt x="6773" y="1070187"/>
                  <a:pt x="10160" y="0"/>
                </a:cubicBezTo>
                <a:lnTo>
                  <a:pt x="1280160" y="30480"/>
                </a:lnTo>
                <a:lnTo>
                  <a:pt x="1320800" y="1722015"/>
                </a:lnTo>
                <a:lnTo>
                  <a:pt x="3556000" y="1781972"/>
                </a:lnTo>
                <a:lnTo>
                  <a:pt x="3352800" y="2174240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489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DC875D-F4FA-A37B-DC6E-A355EC4CCC37}"/>
              </a:ext>
            </a:extLst>
          </p:cNvPr>
          <p:cNvSpPr txBox="1"/>
          <p:nvPr/>
        </p:nvSpPr>
        <p:spPr>
          <a:xfrm>
            <a:off x="4782413" y="138499"/>
            <a:ext cx="2627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District 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184300-F450-6EC3-3C55-CCB7C9957600}"/>
              </a:ext>
            </a:extLst>
          </p:cNvPr>
          <p:cNvSpPr txBox="1"/>
          <p:nvPr/>
        </p:nvSpPr>
        <p:spPr>
          <a:xfrm>
            <a:off x="595111" y="5485376"/>
            <a:ext cx="531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Current – Neighborhood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21FBD7-F059-6BC9-AC5F-0291B6D60203}"/>
              </a:ext>
            </a:extLst>
          </p:cNvPr>
          <p:cNvSpPr txBox="1"/>
          <p:nvPr/>
        </p:nvSpPr>
        <p:spPr>
          <a:xfrm>
            <a:off x="6231874" y="1844904"/>
            <a:ext cx="531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Proposed – Mixed Use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5FFD30-E618-6645-B4F2-C299C651BADD}"/>
              </a:ext>
            </a:extLst>
          </p:cNvPr>
          <p:cNvSpPr/>
          <p:nvPr/>
        </p:nvSpPr>
        <p:spPr>
          <a:xfrm>
            <a:off x="8958794" y="162455"/>
            <a:ext cx="762000" cy="68326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2EF26-D3AA-898D-B136-CAD1D53A49C2}"/>
              </a:ext>
            </a:extLst>
          </p:cNvPr>
          <p:cNvSpPr txBox="1"/>
          <p:nvPr/>
        </p:nvSpPr>
        <p:spPr>
          <a:xfrm>
            <a:off x="9720794" y="0"/>
            <a:ext cx="1633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Location of proposed </a:t>
            </a:r>
            <a:br>
              <a:rPr lang="en-US" dirty="0"/>
            </a:br>
            <a:r>
              <a:rPr lang="en-US" dirty="0"/>
              <a:t>zoning change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B94CE7-A042-57E0-C9EE-10CD24833E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0"/>
          <a:stretch/>
        </p:blipFill>
        <p:spPr>
          <a:xfrm>
            <a:off x="274401" y="1422242"/>
            <a:ext cx="5632310" cy="41468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FC09E3-4280-070D-D6B6-6C40EF5C4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421" y="2360344"/>
            <a:ext cx="5617492" cy="413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113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1491" y="2289959"/>
            <a:ext cx="5676556" cy="42767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DC875D-F4FA-A37B-DC6E-A355EC4CCC37}"/>
              </a:ext>
            </a:extLst>
          </p:cNvPr>
          <p:cNvSpPr txBox="1"/>
          <p:nvPr/>
        </p:nvSpPr>
        <p:spPr>
          <a:xfrm>
            <a:off x="4782413" y="58973"/>
            <a:ext cx="2627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District 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184300-F450-6EC3-3C55-CCB7C9957600}"/>
              </a:ext>
            </a:extLst>
          </p:cNvPr>
          <p:cNvSpPr txBox="1"/>
          <p:nvPr/>
        </p:nvSpPr>
        <p:spPr>
          <a:xfrm>
            <a:off x="464930" y="5823811"/>
            <a:ext cx="531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Current – Mixed Use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21FBD7-F059-6BC9-AC5F-0291B6D60203}"/>
              </a:ext>
            </a:extLst>
          </p:cNvPr>
          <p:cNvSpPr txBox="1"/>
          <p:nvPr/>
        </p:nvSpPr>
        <p:spPr>
          <a:xfrm>
            <a:off x="6212824" y="1516019"/>
            <a:ext cx="531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Proposed – Business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395BC5-996E-D7CA-28FF-C213C49AE783}"/>
              </a:ext>
            </a:extLst>
          </p:cNvPr>
          <p:cNvSpPr/>
          <p:nvPr/>
        </p:nvSpPr>
        <p:spPr>
          <a:xfrm>
            <a:off x="8696325" y="3523524"/>
            <a:ext cx="1623680" cy="584775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5FFD30-E618-6645-B4F2-C299C651BADD}"/>
              </a:ext>
            </a:extLst>
          </p:cNvPr>
          <p:cNvSpPr/>
          <p:nvPr/>
        </p:nvSpPr>
        <p:spPr>
          <a:xfrm>
            <a:off x="8958794" y="162455"/>
            <a:ext cx="762000" cy="68326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2EF26-D3AA-898D-B136-CAD1D53A49C2}"/>
              </a:ext>
            </a:extLst>
          </p:cNvPr>
          <p:cNvSpPr txBox="1"/>
          <p:nvPr/>
        </p:nvSpPr>
        <p:spPr>
          <a:xfrm>
            <a:off x="9720794" y="0"/>
            <a:ext cx="1633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Location of proposed </a:t>
            </a:r>
            <a:br>
              <a:rPr lang="en-US" dirty="0"/>
            </a:br>
            <a:r>
              <a:rPr lang="en-US" dirty="0"/>
              <a:t>zoning change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611D0A-0215-C445-8902-7E0B92F8AA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74" b="7988"/>
          <a:stretch/>
        </p:blipFill>
        <p:spPr>
          <a:xfrm>
            <a:off x="145462" y="1547086"/>
            <a:ext cx="5950537" cy="427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2331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6C0D254-CF5F-F727-FAE1-A0D87809CA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85" t="8147" r="3862" b="6795"/>
          <a:stretch/>
        </p:blipFill>
        <p:spPr>
          <a:xfrm>
            <a:off x="6474555" y="2164065"/>
            <a:ext cx="5529702" cy="46306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A69667-41EE-0C2D-4768-BAABB65C9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19" y="1215717"/>
            <a:ext cx="5476641" cy="46553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CB4A22C-DBE8-8F7C-39DE-963B8F5071FF}"/>
              </a:ext>
            </a:extLst>
          </p:cNvPr>
          <p:cNvSpPr/>
          <p:nvPr/>
        </p:nvSpPr>
        <p:spPr>
          <a:xfrm>
            <a:off x="8958794" y="162455"/>
            <a:ext cx="762000" cy="68326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DC875D-F4FA-A37B-DC6E-A355EC4CCC37}"/>
              </a:ext>
            </a:extLst>
          </p:cNvPr>
          <p:cNvSpPr txBox="1"/>
          <p:nvPr/>
        </p:nvSpPr>
        <p:spPr>
          <a:xfrm>
            <a:off x="4589260" y="94981"/>
            <a:ext cx="3013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District 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A9ECF7-DC56-883B-9EDC-739B1AA913E2}"/>
              </a:ext>
            </a:extLst>
          </p:cNvPr>
          <p:cNvSpPr txBox="1"/>
          <p:nvPr/>
        </p:nvSpPr>
        <p:spPr>
          <a:xfrm>
            <a:off x="9720794" y="0"/>
            <a:ext cx="1633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Location of proposed </a:t>
            </a:r>
            <a:br>
              <a:rPr lang="en-US" dirty="0"/>
            </a:br>
            <a:r>
              <a:rPr lang="en-US" dirty="0"/>
              <a:t>zoning change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184300-F450-6EC3-3C55-CCB7C9957600}"/>
              </a:ext>
            </a:extLst>
          </p:cNvPr>
          <p:cNvSpPr txBox="1"/>
          <p:nvPr/>
        </p:nvSpPr>
        <p:spPr>
          <a:xfrm>
            <a:off x="97018" y="630942"/>
            <a:ext cx="5476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Current – Residential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21FBD7-F059-6BC9-AC5F-0291B6D60203}"/>
              </a:ext>
            </a:extLst>
          </p:cNvPr>
          <p:cNvSpPr txBox="1"/>
          <p:nvPr/>
        </p:nvSpPr>
        <p:spPr>
          <a:xfrm>
            <a:off x="6474555" y="1205625"/>
            <a:ext cx="55297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Proposed – Mixed Use and Business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55E756F-449F-5042-5E9D-C83B63340924}"/>
              </a:ext>
            </a:extLst>
          </p:cNvPr>
          <p:cNvSpPr/>
          <p:nvPr/>
        </p:nvSpPr>
        <p:spPr>
          <a:xfrm>
            <a:off x="2987040" y="2095200"/>
            <a:ext cx="1137920" cy="2594120"/>
          </a:xfrm>
          <a:custGeom>
            <a:avLst/>
            <a:gdLst>
              <a:gd name="connsiteX0" fmla="*/ 40640 w 436880"/>
              <a:gd name="connsiteY0" fmla="*/ 0 h 2367280"/>
              <a:gd name="connsiteX1" fmla="*/ 71120 w 436880"/>
              <a:gd name="connsiteY1" fmla="*/ 975360 h 2367280"/>
              <a:gd name="connsiteX2" fmla="*/ 193040 w 436880"/>
              <a:gd name="connsiteY2" fmla="*/ 1513840 h 2367280"/>
              <a:gd name="connsiteX3" fmla="*/ 223520 w 436880"/>
              <a:gd name="connsiteY3" fmla="*/ 2032000 h 2367280"/>
              <a:gd name="connsiteX4" fmla="*/ 20320 w 436880"/>
              <a:gd name="connsiteY4" fmla="*/ 2042160 h 2367280"/>
              <a:gd name="connsiteX5" fmla="*/ 0 w 436880"/>
              <a:gd name="connsiteY5" fmla="*/ 2316480 h 2367280"/>
              <a:gd name="connsiteX6" fmla="*/ 436880 w 436880"/>
              <a:gd name="connsiteY6" fmla="*/ 2367280 h 2367280"/>
              <a:gd name="connsiteX7" fmla="*/ 426720 w 436880"/>
              <a:gd name="connsiteY7" fmla="*/ 0 h 2367280"/>
              <a:gd name="connsiteX8" fmla="*/ 40640 w 436880"/>
              <a:gd name="connsiteY8" fmla="*/ 0 h 2367280"/>
              <a:gd name="connsiteX0" fmla="*/ 40640 w 487680"/>
              <a:gd name="connsiteY0" fmla="*/ 0 h 2570480"/>
              <a:gd name="connsiteX1" fmla="*/ 71120 w 487680"/>
              <a:gd name="connsiteY1" fmla="*/ 975360 h 2570480"/>
              <a:gd name="connsiteX2" fmla="*/ 193040 w 487680"/>
              <a:gd name="connsiteY2" fmla="*/ 1513840 h 2570480"/>
              <a:gd name="connsiteX3" fmla="*/ 223520 w 487680"/>
              <a:gd name="connsiteY3" fmla="*/ 2032000 h 2570480"/>
              <a:gd name="connsiteX4" fmla="*/ 20320 w 487680"/>
              <a:gd name="connsiteY4" fmla="*/ 2042160 h 2570480"/>
              <a:gd name="connsiteX5" fmla="*/ 0 w 487680"/>
              <a:gd name="connsiteY5" fmla="*/ 2316480 h 2570480"/>
              <a:gd name="connsiteX6" fmla="*/ 487680 w 487680"/>
              <a:gd name="connsiteY6" fmla="*/ 2570480 h 2570480"/>
              <a:gd name="connsiteX7" fmla="*/ 426720 w 487680"/>
              <a:gd name="connsiteY7" fmla="*/ 0 h 2570480"/>
              <a:gd name="connsiteX8" fmla="*/ 40640 w 487680"/>
              <a:gd name="connsiteY8" fmla="*/ 0 h 2570480"/>
              <a:gd name="connsiteX0" fmla="*/ 751840 w 1198880"/>
              <a:gd name="connsiteY0" fmla="*/ 0 h 2594120"/>
              <a:gd name="connsiteX1" fmla="*/ 782320 w 1198880"/>
              <a:gd name="connsiteY1" fmla="*/ 975360 h 2594120"/>
              <a:gd name="connsiteX2" fmla="*/ 904240 w 1198880"/>
              <a:gd name="connsiteY2" fmla="*/ 1513840 h 2594120"/>
              <a:gd name="connsiteX3" fmla="*/ 934720 w 1198880"/>
              <a:gd name="connsiteY3" fmla="*/ 2032000 h 2594120"/>
              <a:gd name="connsiteX4" fmla="*/ 731520 w 1198880"/>
              <a:gd name="connsiteY4" fmla="*/ 2042160 h 2594120"/>
              <a:gd name="connsiteX5" fmla="*/ 0 w 1198880"/>
              <a:gd name="connsiteY5" fmla="*/ 2590800 h 2594120"/>
              <a:gd name="connsiteX6" fmla="*/ 1198880 w 1198880"/>
              <a:gd name="connsiteY6" fmla="*/ 2570480 h 2594120"/>
              <a:gd name="connsiteX7" fmla="*/ 1137920 w 1198880"/>
              <a:gd name="connsiteY7" fmla="*/ 0 h 2594120"/>
              <a:gd name="connsiteX8" fmla="*/ 751840 w 1198880"/>
              <a:gd name="connsiteY8" fmla="*/ 0 h 2594120"/>
              <a:gd name="connsiteX0" fmla="*/ 751840 w 1198880"/>
              <a:gd name="connsiteY0" fmla="*/ 0 h 2594120"/>
              <a:gd name="connsiteX1" fmla="*/ 782320 w 1198880"/>
              <a:gd name="connsiteY1" fmla="*/ 975360 h 2594120"/>
              <a:gd name="connsiteX2" fmla="*/ 904240 w 1198880"/>
              <a:gd name="connsiteY2" fmla="*/ 1513840 h 2594120"/>
              <a:gd name="connsiteX3" fmla="*/ 934720 w 1198880"/>
              <a:gd name="connsiteY3" fmla="*/ 2032000 h 2594120"/>
              <a:gd name="connsiteX4" fmla="*/ 121920 w 1198880"/>
              <a:gd name="connsiteY4" fmla="*/ 2316480 h 2594120"/>
              <a:gd name="connsiteX5" fmla="*/ 0 w 1198880"/>
              <a:gd name="connsiteY5" fmla="*/ 2590800 h 2594120"/>
              <a:gd name="connsiteX6" fmla="*/ 1198880 w 1198880"/>
              <a:gd name="connsiteY6" fmla="*/ 2570480 h 2594120"/>
              <a:gd name="connsiteX7" fmla="*/ 1137920 w 1198880"/>
              <a:gd name="connsiteY7" fmla="*/ 0 h 2594120"/>
              <a:gd name="connsiteX8" fmla="*/ 751840 w 1198880"/>
              <a:gd name="connsiteY8" fmla="*/ 0 h 2594120"/>
              <a:gd name="connsiteX0" fmla="*/ 690880 w 1137920"/>
              <a:gd name="connsiteY0" fmla="*/ 0 h 2594120"/>
              <a:gd name="connsiteX1" fmla="*/ 721360 w 1137920"/>
              <a:gd name="connsiteY1" fmla="*/ 975360 h 2594120"/>
              <a:gd name="connsiteX2" fmla="*/ 843280 w 1137920"/>
              <a:gd name="connsiteY2" fmla="*/ 1513840 h 2594120"/>
              <a:gd name="connsiteX3" fmla="*/ 873760 w 1137920"/>
              <a:gd name="connsiteY3" fmla="*/ 2032000 h 2594120"/>
              <a:gd name="connsiteX4" fmla="*/ 60960 w 1137920"/>
              <a:gd name="connsiteY4" fmla="*/ 2316480 h 2594120"/>
              <a:gd name="connsiteX5" fmla="*/ 0 w 1137920"/>
              <a:gd name="connsiteY5" fmla="*/ 2590800 h 2594120"/>
              <a:gd name="connsiteX6" fmla="*/ 1137920 w 1137920"/>
              <a:gd name="connsiteY6" fmla="*/ 2570480 h 2594120"/>
              <a:gd name="connsiteX7" fmla="*/ 1076960 w 1137920"/>
              <a:gd name="connsiteY7" fmla="*/ 0 h 2594120"/>
              <a:gd name="connsiteX8" fmla="*/ 690880 w 1137920"/>
              <a:gd name="connsiteY8" fmla="*/ 0 h 2594120"/>
              <a:gd name="connsiteX0" fmla="*/ 690880 w 1137920"/>
              <a:gd name="connsiteY0" fmla="*/ 0 h 2594120"/>
              <a:gd name="connsiteX1" fmla="*/ 721360 w 1137920"/>
              <a:gd name="connsiteY1" fmla="*/ 975360 h 2594120"/>
              <a:gd name="connsiteX2" fmla="*/ 843280 w 1137920"/>
              <a:gd name="connsiteY2" fmla="*/ 1513840 h 2594120"/>
              <a:gd name="connsiteX3" fmla="*/ 873760 w 1137920"/>
              <a:gd name="connsiteY3" fmla="*/ 2032000 h 2594120"/>
              <a:gd name="connsiteX4" fmla="*/ 60960 w 1137920"/>
              <a:gd name="connsiteY4" fmla="*/ 2357120 h 2594120"/>
              <a:gd name="connsiteX5" fmla="*/ 0 w 1137920"/>
              <a:gd name="connsiteY5" fmla="*/ 2590800 h 2594120"/>
              <a:gd name="connsiteX6" fmla="*/ 1137920 w 1137920"/>
              <a:gd name="connsiteY6" fmla="*/ 2570480 h 2594120"/>
              <a:gd name="connsiteX7" fmla="*/ 1076960 w 1137920"/>
              <a:gd name="connsiteY7" fmla="*/ 0 h 2594120"/>
              <a:gd name="connsiteX8" fmla="*/ 690880 w 1137920"/>
              <a:gd name="connsiteY8" fmla="*/ 0 h 2594120"/>
              <a:gd name="connsiteX0" fmla="*/ 690880 w 1137920"/>
              <a:gd name="connsiteY0" fmla="*/ 0 h 2594120"/>
              <a:gd name="connsiteX1" fmla="*/ 721360 w 1137920"/>
              <a:gd name="connsiteY1" fmla="*/ 975360 h 2594120"/>
              <a:gd name="connsiteX2" fmla="*/ 843280 w 1137920"/>
              <a:gd name="connsiteY2" fmla="*/ 1513840 h 2594120"/>
              <a:gd name="connsiteX3" fmla="*/ 883920 w 1137920"/>
              <a:gd name="connsiteY3" fmla="*/ 2367280 h 2594120"/>
              <a:gd name="connsiteX4" fmla="*/ 60960 w 1137920"/>
              <a:gd name="connsiteY4" fmla="*/ 2357120 h 2594120"/>
              <a:gd name="connsiteX5" fmla="*/ 0 w 1137920"/>
              <a:gd name="connsiteY5" fmla="*/ 2590800 h 2594120"/>
              <a:gd name="connsiteX6" fmla="*/ 1137920 w 1137920"/>
              <a:gd name="connsiteY6" fmla="*/ 2570480 h 2594120"/>
              <a:gd name="connsiteX7" fmla="*/ 1076960 w 1137920"/>
              <a:gd name="connsiteY7" fmla="*/ 0 h 2594120"/>
              <a:gd name="connsiteX8" fmla="*/ 690880 w 1137920"/>
              <a:gd name="connsiteY8" fmla="*/ 0 h 2594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7920" h="2594120">
                <a:moveTo>
                  <a:pt x="690880" y="0"/>
                </a:moveTo>
                <a:lnTo>
                  <a:pt x="721360" y="975360"/>
                </a:lnTo>
                <a:lnTo>
                  <a:pt x="843280" y="1513840"/>
                </a:lnTo>
                <a:lnTo>
                  <a:pt x="883920" y="2367280"/>
                </a:lnTo>
                <a:lnTo>
                  <a:pt x="60960" y="2357120"/>
                </a:lnTo>
                <a:lnTo>
                  <a:pt x="0" y="2590800"/>
                </a:lnTo>
                <a:cubicBezTo>
                  <a:pt x="145627" y="2607733"/>
                  <a:pt x="992293" y="2553547"/>
                  <a:pt x="1137920" y="2570480"/>
                </a:cubicBezTo>
                <a:cubicBezTo>
                  <a:pt x="1134533" y="1781387"/>
                  <a:pt x="1080347" y="789093"/>
                  <a:pt x="1076960" y="0"/>
                </a:cubicBezTo>
                <a:lnTo>
                  <a:pt x="690880" y="0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D09C491-3384-2C16-D6A4-4AC5C5E64937}"/>
              </a:ext>
            </a:extLst>
          </p:cNvPr>
          <p:cNvSpPr/>
          <p:nvPr/>
        </p:nvSpPr>
        <p:spPr>
          <a:xfrm>
            <a:off x="9438640" y="3009600"/>
            <a:ext cx="1137920" cy="2594120"/>
          </a:xfrm>
          <a:custGeom>
            <a:avLst/>
            <a:gdLst>
              <a:gd name="connsiteX0" fmla="*/ 40640 w 436880"/>
              <a:gd name="connsiteY0" fmla="*/ 0 h 2367280"/>
              <a:gd name="connsiteX1" fmla="*/ 71120 w 436880"/>
              <a:gd name="connsiteY1" fmla="*/ 975360 h 2367280"/>
              <a:gd name="connsiteX2" fmla="*/ 193040 w 436880"/>
              <a:gd name="connsiteY2" fmla="*/ 1513840 h 2367280"/>
              <a:gd name="connsiteX3" fmla="*/ 223520 w 436880"/>
              <a:gd name="connsiteY3" fmla="*/ 2032000 h 2367280"/>
              <a:gd name="connsiteX4" fmla="*/ 20320 w 436880"/>
              <a:gd name="connsiteY4" fmla="*/ 2042160 h 2367280"/>
              <a:gd name="connsiteX5" fmla="*/ 0 w 436880"/>
              <a:gd name="connsiteY5" fmla="*/ 2316480 h 2367280"/>
              <a:gd name="connsiteX6" fmla="*/ 436880 w 436880"/>
              <a:gd name="connsiteY6" fmla="*/ 2367280 h 2367280"/>
              <a:gd name="connsiteX7" fmla="*/ 426720 w 436880"/>
              <a:gd name="connsiteY7" fmla="*/ 0 h 2367280"/>
              <a:gd name="connsiteX8" fmla="*/ 40640 w 436880"/>
              <a:gd name="connsiteY8" fmla="*/ 0 h 2367280"/>
              <a:gd name="connsiteX0" fmla="*/ 40640 w 487680"/>
              <a:gd name="connsiteY0" fmla="*/ 0 h 2570480"/>
              <a:gd name="connsiteX1" fmla="*/ 71120 w 487680"/>
              <a:gd name="connsiteY1" fmla="*/ 975360 h 2570480"/>
              <a:gd name="connsiteX2" fmla="*/ 193040 w 487680"/>
              <a:gd name="connsiteY2" fmla="*/ 1513840 h 2570480"/>
              <a:gd name="connsiteX3" fmla="*/ 223520 w 487680"/>
              <a:gd name="connsiteY3" fmla="*/ 2032000 h 2570480"/>
              <a:gd name="connsiteX4" fmla="*/ 20320 w 487680"/>
              <a:gd name="connsiteY4" fmla="*/ 2042160 h 2570480"/>
              <a:gd name="connsiteX5" fmla="*/ 0 w 487680"/>
              <a:gd name="connsiteY5" fmla="*/ 2316480 h 2570480"/>
              <a:gd name="connsiteX6" fmla="*/ 487680 w 487680"/>
              <a:gd name="connsiteY6" fmla="*/ 2570480 h 2570480"/>
              <a:gd name="connsiteX7" fmla="*/ 426720 w 487680"/>
              <a:gd name="connsiteY7" fmla="*/ 0 h 2570480"/>
              <a:gd name="connsiteX8" fmla="*/ 40640 w 487680"/>
              <a:gd name="connsiteY8" fmla="*/ 0 h 2570480"/>
              <a:gd name="connsiteX0" fmla="*/ 751840 w 1198880"/>
              <a:gd name="connsiteY0" fmla="*/ 0 h 2594120"/>
              <a:gd name="connsiteX1" fmla="*/ 782320 w 1198880"/>
              <a:gd name="connsiteY1" fmla="*/ 975360 h 2594120"/>
              <a:gd name="connsiteX2" fmla="*/ 904240 w 1198880"/>
              <a:gd name="connsiteY2" fmla="*/ 1513840 h 2594120"/>
              <a:gd name="connsiteX3" fmla="*/ 934720 w 1198880"/>
              <a:gd name="connsiteY3" fmla="*/ 2032000 h 2594120"/>
              <a:gd name="connsiteX4" fmla="*/ 731520 w 1198880"/>
              <a:gd name="connsiteY4" fmla="*/ 2042160 h 2594120"/>
              <a:gd name="connsiteX5" fmla="*/ 0 w 1198880"/>
              <a:gd name="connsiteY5" fmla="*/ 2590800 h 2594120"/>
              <a:gd name="connsiteX6" fmla="*/ 1198880 w 1198880"/>
              <a:gd name="connsiteY6" fmla="*/ 2570480 h 2594120"/>
              <a:gd name="connsiteX7" fmla="*/ 1137920 w 1198880"/>
              <a:gd name="connsiteY7" fmla="*/ 0 h 2594120"/>
              <a:gd name="connsiteX8" fmla="*/ 751840 w 1198880"/>
              <a:gd name="connsiteY8" fmla="*/ 0 h 2594120"/>
              <a:gd name="connsiteX0" fmla="*/ 751840 w 1198880"/>
              <a:gd name="connsiteY0" fmla="*/ 0 h 2594120"/>
              <a:gd name="connsiteX1" fmla="*/ 782320 w 1198880"/>
              <a:gd name="connsiteY1" fmla="*/ 975360 h 2594120"/>
              <a:gd name="connsiteX2" fmla="*/ 904240 w 1198880"/>
              <a:gd name="connsiteY2" fmla="*/ 1513840 h 2594120"/>
              <a:gd name="connsiteX3" fmla="*/ 934720 w 1198880"/>
              <a:gd name="connsiteY3" fmla="*/ 2032000 h 2594120"/>
              <a:gd name="connsiteX4" fmla="*/ 121920 w 1198880"/>
              <a:gd name="connsiteY4" fmla="*/ 2316480 h 2594120"/>
              <a:gd name="connsiteX5" fmla="*/ 0 w 1198880"/>
              <a:gd name="connsiteY5" fmla="*/ 2590800 h 2594120"/>
              <a:gd name="connsiteX6" fmla="*/ 1198880 w 1198880"/>
              <a:gd name="connsiteY6" fmla="*/ 2570480 h 2594120"/>
              <a:gd name="connsiteX7" fmla="*/ 1137920 w 1198880"/>
              <a:gd name="connsiteY7" fmla="*/ 0 h 2594120"/>
              <a:gd name="connsiteX8" fmla="*/ 751840 w 1198880"/>
              <a:gd name="connsiteY8" fmla="*/ 0 h 2594120"/>
              <a:gd name="connsiteX0" fmla="*/ 690880 w 1137920"/>
              <a:gd name="connsiteY0" fmla="*/ 0 h 2594120"/>
              <a:gd name="connsiteX1" fmla="*/ 721360 w 1137920"/>
              <a:gd name="connsiteY1" fmla="*/ 975360 h 2594120"/>
              <a:gd name="connsiteX2" fmla="*/ 843280 w 1137920"/>
              <a:gd name="connsiteY2" fmla="*/ 1513840 h 2594120"/>
              <a:gd name="connsiteX3" fmla="*/ 873760 w 1137920"/>
              <a:gd name="connsiteY3" fmla="*/ 2032000 h 2594120"/>
              <a:gd name="connsiteX4" fmla="*/ 60960 w 1137920"/>
              <a:gd name="connsiteY4" fmla="*/ 2316480 h 2594120"/>
              <a:gd name="connsiteX5" fmla="*/ 0 w 1137920"/>
              <a:gd name="connsiteY5" fmla="*/ 2590800 h 2594120"/>
              <a:gd name="connsiteX6" fmla="*/ 1137920 w 1137920"/>
              <a:gd name="connsiteY6" fmla="*/ 2570480 h 2594120"/>
              <a:gd name="connsiteX7" fmla="*/ 1076960 w 1137920"/>
              <a:gd name="connsiteY7" fmla="*/ 0 h 2594120"/>
              <a:gd name="connsiteX8" fmla="*/ 690880 w 1137920"/>
              <a:gd name="connsiteY8" fmla="*/ 0 h 2594120"/>
              <a:gd name="connsiteX0" fmla="*/ 690880 w 1137920"/>
              <a:gd name="connsiteY0" fmla="*/ 0 h 2594120"/>
              <a:gd name="connsiteX1" fmla="*/ 721360 w 1137920"/>
              <a:gd name="connsiteY1" fmla="*/ 975360 h 2594120"/>
              <a:gd name="connsiteX2" fmla="*/ 843280 w 1137920"/>
              <a:gd name="connsiteY2" fmla="*/ 1513840 h 2594120"/>
              <a:gd name="connsiteX3" fmla="*/ 873760 w 1137920"/>
              <a:gd name="connsiteY3" fmla="*/ 2032000 h 2594120"/>
              <a:gd name="connsiteX4" fmla="*/ 60960 w 1137920"/>
              <a:gd name="connsiteY4" fmla="*/ 2357120 h 2594120"/>
              <a:gd name="connsiteX5" fmla="*/ 0 w 1137920"/>
              <a:gd name="connsiteY5" fmla="*/ 2590800 h 2594120"/>
              <a:gd name="connsiteX6" fmla="*/ 1137920 w 1137920"/>
              <a:gd name="connsiteY6" fmla="*/ 2570480 h 2594120"/>
              <a:gd name="connsiteX7" fmla="*/ 1076960 w 1137920"/>
              <a:gd name="connsiteY7" fmla="*/ 0 h 2594120"/>
              <a:gd name="connsiteX8" fmla="*/ 690880 w 1137920"/>
              <a:gd name="connsiteY8" fmla="*/ 0 h 2594120"/>
              <a:gd name="connsiteX0" fmla="*/ 690880 w 1137920"/>
              <a:gd name="connsiteY0" fmla="*/ 0 h 2594120"/>
              <a:gd name="connsiteX1" fmla="*/ 721360 w 1137920"/>
              <a:gd name="connsiteY1" fmla="*/ 975360 h 2594120"/>
              <a:gd name="connsiteX2" fmla="*/ 843280 w 1137920"/>
              <a:gd name="connsiteY2" fmla="*/ 1513840 h 2594120"/>
              <a:gd name="connsiteX3" fmla="*/ 883920 w 1137920"/>
              <a:gd name="connsiteY3" fmla="*/ 2367280 h 2594120"/>
              <a:gd name="connsiteX4" fmla="*/ 60960 w 1137920"/>
              <a:gd name="connsiteY4" fmla="*/ 2357120 h 2594120"/>
              <a:gd name="connsiteX5" fmla="*/ 0 w 1137920"/>
              <a:gd name="connsiteY5" fmla="*/ 2590800 h 2594120"/>
              <a:gd name="connsiteX6" fmla="*/ 1137920 w 1137920"/>
              <a:gd name="connsiteY6" fmla="*/ 2570480 h 2594120"/>
              <a:gd name="connsiteX7" fmla="*/ 1076960 w 1137920"/>
              <a:gd name="connsiteY7" fmla="*/ 0 h 2594120"/>
              <a:gd name="connsiteX8" fmla="*/ 690880 w 1137920"/>
              <a:gd name="connsiteY8" fmla="*/ 0 h 2594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7920" h="2594120">
                <a:moveTo>
                  <a:pt x="690880" y="0"/>
                </a:moveTo>
                <a:lnTo>
                  <a:pt x="721360" y="975360"/>
                </a:lnTo>
                <a:lnTo>
                  <a:pt x="843280" y="1513840"/>
                </a:lnTo>
                <a:lnTo>
                  <a:pt x="883920" y="2367280"/>
                </a:lnTo>
                <a:lnTo>
                  <a:pt x="60960" y="2357120"/>
                </a:lnTo>
                <a:lnTo>
                  <a:pt x="0" y="2590800"/>
                </a:lnTo>
                <a:cubicBezTo>
                  <a:pt x="145627" y="2607733"/>
                  <a:pt x="992293" y="2553547"/>
                  <a:pt x="1137920" y="2570480"/>
                </a:cubicBezTo>
                <a:cubicBezTo>
                  <a:pt x="1134533" y="1781387"/>
                  <a:pt x="1080347" y="789093"/>
                  <a:pt x="1076960" y="0"/>
                </a:cubicBezTo>
                <a:lnTo>
                  <a:pt x="690880" y="0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7480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DC875D-F4FA-A37B-DC6E-A355EC4CCC37}"/>
              </a:ext>
            </a:extLst>
          </p:cNvPr>
          <p:cNvSpPr txBox="1"/>
          <p:nvPr/>
        </p:nvSpPr>
        <p:spPr>
          <a:xfrm>
            <a:off x="5146926" y="118191"/>
            <a:ext cx="3960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District 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5DBEC7-645C-E89D-6CED-3F1565433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2469" y="2235617"/>
            <a:ext cx="5394104" cy="40008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CBE49C-B703-2771-057E-E22399F48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863" y="1428589"/>
            <a:ext cx="5402954" cy="40008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D54E867-21A1-D837-8FB1-35C6EEB36939}"/>
              </a:ext>
            </a:extLst>
          </p:cNvPr>
          <p:cNvSpPr txBox="1"/>
          <p:nvPr/>
        </p:nvSpPr>
        <p:spPr>
          <a:xfrm>
            <a:off x="122340" y="804168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Current – Residential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9F9E44-5F82-C9FD-6697-F02A34715EEC}"/>
              </a:ext>
            </a:extLst>
          </p:cNvPr>
          <p:cNvSpPr txBox="1"/>
          <p:nvPr/>
        </p:nvSpPr>
        <p:spPr>
          <a:xfrm>
            <a:off x="6145548" y="1195620"/>
            <a:ext cx="55679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Proposed – Mixed Use &amp; Neighborhood</a:t>
            </a:r>
          </a:p>
          <a:p>
            <a:pPr algn="ctr"/>
            <a:endParaRPr lang="en-US" sz="32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CB11160-1FAE-B0C1-9B30-DEC9FB4EAFA3}"/>
              </a:ext>
            </a:extLst>
          </p:cNvPr>
          <p:cNvSpPr/>
          <p:nvPr/>
        </p:nvSpPr>
        <p:spPr>
          <a:xfrm>
            <a:off x="8958794" y="162455"/>
            <a:ext cx="762000" cy="68326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8D54BA-BCBB-2899-11EE-BC3201ED2DB0}"/>
              </a:ext>
            </a:extLst>
          </p:cNvPr>
          <p:cNvSpPr txBox="1"/>
          <p:nvPr/>
        </p:nvSpPr>
        <p:spPr>
          <a:xfrm>
            <a:off x="9720794" y="0"/>
            <a:ext cx="1633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Location of proposed </a:t>
            </a:r>
            <a:br>
              <a:rPr lang="en-US" dirty="0"/>
            </a:br>
            <a:r>
              <a:rPr lang="en-US" dirty="0"/>
              <a:t>zoning change </a:t>
            </a:r>
          </a:p>
        </p:txBody>
      </p:sp>
    </p:spTree>
    <p:extLst>
      <p:ext uri="{BB962C8B-B14F-4D97-AF65-F5344CB8AC3E}">
        <p14:creationId xmlns:p14="http://schemas.microsoft.com/office/powerpoint/2010/main" val="1261362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DC875D-F4FA-A37B-DC6E-A355EC4CCC37}"/>
              </a:ext>
            </a:extLst>
          </p:cNvPr>
          <p:cNvSpPr txBox="1"/>
          <p:nvPr/>
        </p:nvSpPr>
        <p:spPr>
          <a:xfrm>
            <a:off x="5049078" y="0"/>
            <a:ext cx="3960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District 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9A3F36-AF89-FFFE-1E92-EFA7F6503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549" y="1360160"/>
            <a:ext cx="4462629" cy="45976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A90CD8-9C2E-B804-E356-4CA8EA294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2693" y="1872441"/>
            <a:ext cx="4581431" cy="45976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C9F76C-BD03-86E2-383C-D1E6018E417B}"/>
              </a:ext>
            </a:extLst>
          </p:cNvPr>
          <p:cNvSpPr txBox="1"/>
          <p:nvPr/>
        </p:nvSpPr>
        <p:spPr>
          <a:xfrm>
            <a:off x="185207" y="74544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Current – Neighborhood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06D1E2-7420-24E8-13FC-63F445776E95}"/>
              </a:ext>
            </a:extLst>
          </p:cNvPr>
          <p:cNvSpPr txBox="1"/>
          <p:nvPr/>
        </p:nvSpPr>
        <p:spPr>
          <a:xfrm>
            <a:off x="6281207" y="1287666"/>
            <a:ext cx="5567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Proposed – Mixed Use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55DD76-F8BF-94EF-AD24-D62EB4D0D733}"/>
              </a:ext>
            </a:extLst>
          </p:cNvPr>
          <p:cNvSpPr/>
          <p:nvPr/>
        </p:nvSpPr>
        <p:spPr>
          <a:xfrm>
            <a:off x="8958794" y="162455"/>
            <a:ext cx="762000" cy="68326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BAD0F0-EAD8-5DE2-191F-712214C8AD0B}"/>
              </a:ext>
            </a:extLst>
          </p:cNvPr>
          <p:cNvSpPr txBox="1"/>
          <p:nvPr/>
        </p:nvSpPr>
        <p:spPr>
          <a:xfrm>
            <a:off x="9720794" y="0"/>
            <a:ext cx="1633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Location of proposed </a:t>
            </a:r>
            <a:br>
              <a:rPr lang="en-US" dirty="0"/>
            </a:br>
            <a:r>
              <a:rPr lang="en-US" dirty="0"/>
              <a:t>zoning change </a:t>
            </a:r>
          </a:p>
        </p:txBody>
      </p:sp>
    </p:spTree>
    <p:extLst>
      <p:ext uri="{BB962C8B-B14F-4D97-AF65-F5344CB8AC3E}">
        <p14:creationId xmlns:p14="http://schemas.microsoft.com/office/powerpoint/2010/main" val="2241617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8" y="643350"/>
            <a:ext cx="10208261" cy="688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US" sz="4400" dirty="0">
                <a:solidFill>
                  <a:srgbClr val="44546A"/>
                </a:solidFill>
                <a:latin typeface="Tahoma"/>
                <a:cs typeface="Tahoma"/>
              </a:rPr>
              <a:t>Land Use and Zoning Map Updates</a:t>
            </a:r>
            <a:endParaRPr sz="4400" dirty="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6940" y="1705025"/>
            <a:ext cx="9827259" cy="289053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lang="en-US" sz="2000" b="1" spc="-10" dirty="0">
                <a:latin typeface="Calibri"/>
                <a:cs typeface="Calibri"/>
              </a:rPr>
              <a:t>The proposed changes included in this document result from a comprehensive effort to study the City’s existing land use policies and zoning maps and suggest changes to accommodate future growth within the City.</a:t>
            </a:r>
          </a:p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lang="en-US" sz="1700" dirty="0">
                <a:latin typeface="Calibri"/>
                <a:cs typeface="Calibri"/>
              </a:rPr>
              <a:t>This exhaustive effort has included feedback from citizens through a series of stakeholder meetings and neighborhood meetings held throughout the City.</a:t>
            </a:r>
          </a:p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lang="en-US" sz="1700" spc="-10" dirty="0">
                <a:latin typeface="Calibri"/>
                <a:cs typeface="Calibri"/>
              </a:rPr>
              <a:t>The majority of zoning changes in the maps that follow represent “up zoning,” allowing for more uses as a permitted land use or approval through the conditional use review process.</a:t>
            </a:r>
          </a:p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lang="en-US" sz="1700" spc="-10" dirty="0">
                <a:latin typeface="Calibri"/>
                <a:cs typeface="Calibri"/>
              </a:rPr>
              <a:t>These recommended changes are largely the result of changes in roadway classifications (two lane to four or five-lane corridors) and general changes in land use of a specific area. </a:t>
            </a:r>
            <a:endParaRPr lang="en-US" sz="2000" spc="-1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17729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DC875D-F4FA-A37B-DC6E-A355EC4CCC37}"/>
              </a:ext>
            </a:extLst>
          </p:cNvPr>
          <p:cNvSpPr txBox="1"/>
          <p:nvPr/>
        </p:nvSpPr>
        <p:spPr>
          <a:xfrm>
            <a:off x="5049078" y="0"/>
            <a:ext cx="3960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District 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C9F76C-BD03-86E2-383C-D1E6018E417B}"/>
              </a:ext>
            </a:extLst>
          </p:cNvPr>
          <p:cNvSpPr txBox="1"/>
          <p:nvPr/>
        </p:nvSpPr>
        <p:spPr>
          <a:xfrm>
            <a:off x="185207" y="74544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Current – Neighborhood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06D1E2-7420-24E8-13FC-63F445776E95}"/>
              </a:ext>
            </a:extLst>
          </p:cNvPr>
          <p:cNvSpPr txBox="1"/>
          <p:nvPr/>
        </p:nvSpPr>
        <p:spPr>
          <a:xfrm>
            <a:off x="6281207" y="1287666"/>
            <a:ext cx="5567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Proposed – Mixed Use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55DD76-F8BF-94EF-AD24-D62EB4D0D733}"/>
              </a:ext>
            </a:extLst>
          </p:cNvPr>
          <p:cNvSpPr/>
          <p:nvPr/>
        </p:nvSpPr>
        <p:spPr>
          <a:xfrm>
            <a:off x="8958794" y="162455"/>
            <a:ext cx="762000" cy="68326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BAD0F0-EAD8-5DE2-191F-712214C8AD0B}"/>
              </a:ext>
            </a:extLst>
          </p:cNvPr>
          <p:cNvSpPr txBox="1"/>
          <p:nvPr/>
        </p:nvSpPr>
        <p:spPr>
          <a:xfrm>
            <a:off x="9720794" y="0"/>
            <a:ext cx="1633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Location of proposed </a:t>
            </a:r>
            <a:br>
              <a:rPr lang="en-US" dirty="0"/>
            </a:br>
            <a:r>
              <a:rPr lang="en-US" dirty="0"/>
              <a:t>zoning change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06B4BF-18B4-9384-2046-BE49EB6AF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181" y="1429326"/>
            <a:ext cx="4654052" cy="4424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8E34CD-2862-F3E8-A5EA-97F08A5AA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3305" y="2113726"/>
            <a:ext cx="4603749" cy="434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7974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DC875D-F4FA-A37B-DC6E-A355EC4CCC37}"/>
              </a:ext>
            </a:extLst>
          </p:cNvPr>
          <p:cNvSpPr txBox="1"/>
          <p:nvPr/>
        </p:nvSpPr>
        <p:spPr>
          <a:xfrm>
            <a:off x="4115934" y="298227"/>
            <a:ext cx="3960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District 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AC43B1-D14F-887A-8A2A-86FEA84AE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32" y="1542970"/>
            <a:ext cx="4830339" cy="41926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03804E-7FC6-63B7-CE37-CA1F4FC60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530" y="2099562"/>
            <a:ext cx="4687957" cy="42589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BB135F-966F-69BD-F898-5D9A0552A743}"/>
              </a:ext>
            </a:extLst>
          </p:cNvPr>
          <p:cNvSpPr txBox="1"/>
          <p:nvPr/>
        </p:nvSpPr>
        <p:spPr>
          <a:xfrm>
            <a:off x="66301" y="93728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Current – Neighborhood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5CA1D3-6858-E62B-19B7-7FC4EFAD42C2}"/>
              </a:ext>
            </a:extLst>
          </p:cNvPr>
          <p:cNvSpPr txBox="1"/>
          <p:nvPr/>
        </p:nvSpPr>
        <p:spPr>
          <a:xfrm>
            <a:off x="6319883" y="1408469"/>
            <a:ext cx="5567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Proposed – Mixed Use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DF3585-E1A2-00B7-01D4-8365A9FA9721}"/>
              </a:ext>
            </a:extLst>
          </p:cNvPr>
          <p:cNvSpPr/>
          <p:nvPr/>
        </p:nvSpPr>
        <p:spPr>
          <a:xfrm>
            <a:off x="9103856" y="362480"/>
            <a:ext cx="762000" cy="68326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19A89F-7039-5279-A786-32162437C26F}"/>
              </a:ext>
            </a:extLst>
          </p:cNvPr>
          <p:cNvSpPr txBox="1"/>
          <p:nvPr/>
        </p:nvSpPr>
        <p:spPr>
          <a:xfrm>
            <a:off x="9865856" y="200025"/>
            <a:ext cx="1633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Location of proposed </a:t>
            </a:r>
            <a:br>
              <a:rPr lang="en-US" dirty="0"/>
            </a:br>
            <a:r>
              <a:rPr lang="en-US" dirty="0"/>
              <a:t>zoning change </a:t>
            </a:r>
          </a:p>
        </p:txBody>
      </p:sp>
    </p:spTree>
    <p:extLst>
      <p:ext uri="{BB962C8B-B14F-4D97-AF65-F5344CB8AC3E}">
        <p14:creationId xmlns:p14="http://schemas.microsoft.com/office/powerpoint/2010/main" val="38485439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DC875D-F4FA-A37B-DC6E-A355EC4CCC37}"/>
              </a:ext>
            </a:extLst>
          </p:cNvPr>
          <p:cNvSpPr txBox="1"/>
          <p:nvPr/>
        </p:nvSpPr>
        <p:spPr>
          <a:xfrm>
            <a:off x="4115934" y="424537"/>
            <a:ext cx="3960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District 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E187CA-33E8-ED7C-4ABB-46B5470AE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83" y="1700856"/>
            <a:ext cx="5435835" cy="37320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8B8906-5E0A-68EC-1891-9CB33AE65B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80"/>
          <a:stretch/>
        </p:blipFill>
        <p:spPr>
          <a:xfrm>
            <a:off x="6319883" y="2455457"/>
            <a:ext cx="5572304" cy="37320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7FF83B7-FB35-1565-7739-22B22C85DF1C}"/>
              </a:ext>
            </a:extLst>
          </p:cNvPr>
          <p:cNvSpPr txBox="1"/>
          <p:nvPr/>
        </p:nvSpPr>
        <p:spPr>
          <a:xfrm>
            <a:off x="66301" y="93728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Current – Neighborhood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24CDDF-875E-1F9E-EEAF-D1C99C8F439B}"/>
              </a:ext>
            </a:extLst>
          </p:cNvPr>
          <p:cNvSpPr txBox="1"/>
          <p:nvPr/>
        </p:nvSpPr>
        <p:spPr>
          <a:xfrm>
            <a:off x="6319883" y="1700856"/>
            <a:ext cx="5567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Proposed – Mixed Use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11CFC1-BC11-C476-4BC2-EF795CF893EB}"/>
              </a:ext>
            </a:extLst>
          </p:cNvPr>
          <p:cNvSpPr/>
          <p:nvPr/>
        </p:nvSpPr>
        <p:spPr>
          <a:xfrm>
            <a:off x="9103856" y="362480"/>
            <a:ext cx="762000" cy="68326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1F9426-9FF7-C0FC-5BF4-CB5BF2DE62CE}"/>
              </a:ext>
            </a:extLst>
          </p:cNvPr>
          <p:cNvSpPr txBox="1"/>
          <p:nvPr/>
        </p:nvSpPr>
        <p:spPr>
          <a:xfrm>
            <a:off x="9865856" y="200025"/>
            <a:ext cx="1633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Location of proposed </a:t>
            </a:r>
            <a:br>
              <a:rPr lang="en-US" dirty="0"/>
            </a:br>
            <a:r>
              <a:rPr lang="en-US" dirty="0"/>
              <a:t>zoning change </a:t>
            </a:r>
          </a:p>
        </p:txBody>
      </p:sp>
    </p:spTree>
    <p:extLst>
      <p:ext uri="{BB962C8B-B14F-4D97-AF65-F5344CB8AC3E}">
        <p14:creationId xmlns:p14="http://schemas.microsoft.com/office/powerpoint/2010/main" val="7353404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2DCBD0-CBFA-20F5-EAA3-445DAD5B1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85" y="1215717"/>
            <a:ext cx="5242835" cy="47456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CB4A22C-DBE8-8F7C-39DE-963B8F5071FF}"/>
              </a:ext>
            </a:extLst>
          </p:cNvPr>
          <p:cNvSpPr/>
          <p:nvPr/>
        </p:nvSpPr>
        <p:spPr>
          <a:xfrm>
            <a:off x="8958794" y="162455"/>
            <a:ext cx="762000" cy="68326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DC875D-F4FA-A37B-DC6E-A355EC4CCC37}"/>
              </a:ext>
            </a:extLst>
          </p:cNvPr>
          <p:cNvSpPr txBox="1"/>
          <p:nvPr/>
        </p:nvSpPr>
        <p:spPr>
          <a:xfrm>
            <a:off x="4589260" y="133231"/>
            <a:ext cx="3013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District 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A9ECF7-DC56-883B-9EDC-739B1AA913E2}"/>
              </a:ext>
            </a:extLst>
          </p:cNvPr>
          <p:cNvSpPr txBox="1"/>
          <p:nvPr/>
        </p:nvSpPr>
        <p:spPr>
          <a:xfrm>
            <a:off x="9720794" y="0"/>
            <a:ext cx="1633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Location of proposed </a:t>
            </a:r>
            <a:br>
              <a:rPr lang="en-US" dirty="0"/>
            </a:br>
            <a:r>
              <a:rPr lang="en-US" dirty="0"/>
              <a:t>zoning change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184300-F450-6EC3-3C55-CCB7C9957600}"/>
              </a:ext>
            </a:extLst>
          </p:cNvPr>
          <p:cNvSpPr txBox="1"/>
          <p:nvPr/>
        </p:nvSpPr>
        <p:spPr>
          <a:xfrm>
            <a:off x="-76201" y="630942"/>
            <a:ext cx="5379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Current – Residential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21FBD7-F059-6BC9-AC5F-0291B6D60203}"/>
              </a:ext>
            </a:extLst>
          </p:cNvPr>
          <p:cNvSpPr txBox="1"/>
          <p:nvPr/>
        </p:nvSpPr>
        <p:spPr>
          <a:xfrm>
            <a:off x="6863074" y="1611185"/>
            <a:ext cx="5328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Proposed – Mixed Use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6370C8-E06D-3807-96EE-C71E6C33438A}"/>
              </a:ext>
            </a:extLst>
          </p:cNvPr>
          <p:cNvSpPr/>
          <p:nvPr/>
        </p:nvSpPr>
        <p:spPr>
          <a:xfrm>
            <a:off x="9555690" y="4135014"/>
            <a:ext cx="837989" cy="751945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8D13F4-D583-8B48-D4F1-E41880A73D37}"/>
              </a:ext>
            </a:extLst>
          </p:cNvPr>
          <p:cNvSpPr/>
          <p:nvPr/>
        </p:nvSpPr>
        <p:spPr>
          <a:xfrm>
            <a:off x="2588252" y="3411578"/>
            <a:ext cx="261621" cy="975466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AE5FBE-F748-692B-823F-67E51952CF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77" t="7407" r="14415" b="25277"/>
          <a:stretch/>
        </p:blipFill>
        <p:spPr>
          <a:xfrm>
            <a:off x="6863074" y="2074880"/>
            <a:ext cx="5231071" cy="474566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DFB9BE1-CC83-CEFF-B3A9-EAF68BA7F00D}"/>
              </a:ext>
            </a:extLst>
          </p:cNvPr>
          <p:cNvSpPr/>
          <p:nvPr/>
        </p:nvSpPr>
        <p:spPr>
          <a:xfrm>
            <a:off x="9339794" y="4271349"/>
            <a:ext cx="261621" cy="975466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C47F3B-1B4A-2828-8B2A-778FC7DC8F0A}"/>
              </a:ext>
            </a:extLst>
          </p:cNvPr>
          <p:cNvSpPr txBox="1"/>
          <p:nvPr/>
        </p:nvSpPr>
        <p:spPr>
          <a:xfrm rot="16200000">
            <a:off x="1983969" y="2265965"/>
            <a:ext cx="1137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NELSON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074C586-C411-9AD2-CD59-FF4D1F65FE01}"/>
              </a:ext>
            </a:extLst>
          </p:cNvPr>
          <p:cNvSpPr txBox="1"/>
          <p:nvPr/>
        </p:nvSpPr>
        <p:spPr>
          <a:xfrm rot="16200000">
            <a:off x="8773911" y="2882385"/>
            <a:ext cx="1137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NELSON</a:t>
            </a:r>
          </a:p>
        </p:txBody>
      </p:sp>
    </p:spTree>
    <p:extLst>
      <p:ext uri="{BB962C8B-B14F-4D97-AF65-F5344CB8AC3E}">
        <p14:creationId xmlns:p14="http://schemas.microsoft.com/office/powerpoint/2010/main" val="39284575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A41A3EA-EB84-5373-9939-44B55FB33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3480" y="2195960"/>
            <a:ext cx="5838535" cy="44830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6C280E-6CC5-40BA-A7E2-DE41E27F6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985" y="1285568"/>
            <a:ext cx="5763259" cy="44131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CB4A22C-DBE8-8F7C-39DE-963B8F5071FF}"/>
              </a:ext>
            </a:extLst>
          </p:cNvPr>
          <p:cNvSpPr/>
          <p:nvPr/>
        </p:nvSpPr>
        <p:spPr>
          <a:xfrm>
            <a:off x="8958794" y="162455"/>
            <a:ext cx="762000" cy="68326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DC875D-F4FA-A37B-DC6E-A355EC4CCC37}"/>
              </a:ext>
            </a:extLst>
          </p:cNvPr>
          <p:cNvSpPr txBox="1"/>
          <p:nvPr/>
        </p:nvSpPr>
        <p:spPr>
          <a:xfrm>
            <a:off x="4589260" y="23684"/>
            <a:ext cx="3013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District 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A9ECF7-DC56-883B-9EDC-739B1AA913E2}"/>
              </a:ext>
            </a:extLst>
          </p:cNvPr>
          <p:cNvSpPr txBox="1"/>
          <p:nvPr/>
        </p:nvSpPr>
        <p:spPr>
          <a:xfrm>
            <a:off x="9720794" y="0"/>
            <a:ext cx="1633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Location of proposed </a:t>
            </a:r>
            <a:br>
              <a:rPr lang="en-US" dirty="0"/>
            </a:br>
            <a:r>
              <a:rPr lang="en-US" dirty="0"/>
              <a:t>zoning change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184300-F450-6EC3-3C55-CCB7C9957600}"/>
              </a:ext>
            </a:extLst>
          </p:cNvPr>
          <p:cNvSpPr txBox="1"/>
          <p:nvPr/>
        </p:nvSpPr>
        <p:spPr>
          <a:xfrm>
            <a:off x="-76201" y="630942"/>
            <a:ext cx="5379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Current – Residential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21FBD7-F059-6BC9-AC5F-0291B6D60203}"/>
              </a:ext>
            </a:extLst>
          </p:cNvPr>
          <p:cNvSpPr txBox="1"/>
          <p:nvPr/>
        </p:nvSpPr>
        <p:spPr>
          <a:xfrm>
            <a:off x="6863074" y="1611185"/>
            <a:ext cx="5328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Proposed – Mixed Use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8D13F4-D583-8B48-D4F1-E41880A73D37}"/>
              </a:ext>
            </a:extLst>
          </p:cNvPr>
          <p:cNvSpPr/>
          <p:nvPr/>
        </p:nvSpPr>
        <p:spPr>
          <a:xfrm>
            <a:off x="2336800" y="3004431"/>
            <a:ext cx="1419852" cy="1127866"/>
          </a:xfrm>
          <a:custGeom>
            <a:avLst/>
            <a:gdLst>
              <a:gd name="connsiteX0" fmla="*/ 0 w 261621"/>
              <a:gd name="connsiteY0" fmla="*/ 0 h 975466"/>
              <a:gd name="connsiteX1" fmla="*/ 261621 w 261621"/>
              <a:gd name="connsiteY1" fmla="*/ 0 h 975466"/>
              <a:gd name="connsiteX2" fmla="*/ 261621 w 261621"/>
              <a:gd name="connsiteY2" fmla="*/ 975466 h 975466"/>
              <a:gd name="connsiteX3" fmla="*/ 0 w 261621"/>
              <a:gd name="connsiteY3" fmla="*/ 975466 h 975466"/>
              <a:gd name="connsiteX4" fmla="*/ 0 w 261621"/>
              <a:gd name="connsiteY4" fmla="*/ 0 h 975466"/>
              <a:gd name="connsiteX0" fmla="*/ 0 w 1511301"/>
              <a:gd name="connsiteY0" fmla="*/ 0 h 975466"/>
              <a:gd name="connsiteX1" fmla="*/ 1511301 w 1511301"/>
              <a:gd name="connsiteY1" fmla="*/ 81280 h 975466"/>
              <a:gd name="connsiteX2" fmla="*/ 261621 w 1511301"/>
              <a:gd name="connsiteY2" fmla="*/ 975466 h 975466"/>
              <a:gd name="connsiteX3" fmla="*/ 0 w 1511301"/>
              <a:gd name="connsiteY3" fmla="*/ 975466 h 975466"/>
              <a:gd name="connsiteX4" fmla="*/ 0 w 1511301"/>
              <a:gd name="connsiteY4" fmla="*/ 0 h 975466"/>
              <a:gd name="connsiteX0" fmla="*/ 0 w 1511301"/>
              <a:gd name="connsiteY0" fmla="*/ 0 h 1127866"/>
              <a:gd name="connsiteX1" fmla="*/ 1511301 w 1511301"/>
              <a:gd name="connsiteY1" fmla="*/ 81280 h 1127866"/>
              <a:gd name="connsiteX2" fmla="*/ 1399541 w 1511301"/>
              <a:gd name="connsiteY2" fmla="*/ 1127866 h 1127866"/>
              <a:gd name="connsiteX3" fmla="*/ 0 w 1511301"/>
              <a:gd name="connsiteY3" fmla="*/ 975466 h 1127866"/>
              <a:gd name="connsiteX4" fmla="*/ 0 w 1511301"/>
              <a:gd name="connsiteY4" fmla="*/ 0 h 1127866"/>
              <a:gd name="connsiteX0" fmla="*/ 0 w 1511301"/>
              <a:gd name="connsiteY0" fmla="*/ 0 h 1127866"/>
              <a:gd name="connsiteX1" fmla="*/ 1511301 w 1511301"/>
              <a:gd name="connsiteY1" fmla="*/ 81280 h 1127866"/>
              <a:gd name="connsiteX2" fmla="*/ 1399541 w 1511301"/>
              <a:gd name="connsiteY2" fmla="*/ 1127866 h 1127866"/>
              <a:gd name="connsiteX3" fmla="*/ 690880 w 1511301"/>
              <a:gd name="connsiteY3" fmla="*/ 1117706 h 1127866"/>
              <a:gd name="connsiteX4" fmla="*/ 0 w 1511301"/>
              <a:gd name="connsiteY4" fmla="*/ 0 h 1127866"/>
              <a:gd name="connsiteX0" fmla="*/ 0 w 1511301"/>
              <a:gd name="connsiteY0" fmla="*/ 0 h 1127866"/>
              <a:gd name="connsiteX1" fmla="*/ 1511301 w 1511301"/>
              <a:gd name="connsiteY1" fmla="*/ 81280 h 1127866"/>
              <a:gd name="connsiteX2" fmla="*/ 1399541 w 1511301"/>
              <a:gd name="connsiteY2" fmla="*/ 1127866 h 1127866"/>
              <a:gd name="connsiteX3" fmla="*/ 690880 w 1511301"/>
              <a:gd name="connsiteY3" fmla="*/ 1117706 h 1127866"/>
              <a:gd name="connsiteX4" fmla="*/ 335289 w 1511301"/>
              <a:gd name="connsiteY4" fmla="*/ 561729 h 1127866"/>
              <a:gd name="connsiteX5" fmla="*/ 0 w 1511301"/>
              <a:gd name="connsiteY5" fmla="*/ 0 h 1127866"/>
              <a:gd name="connsiteX0" fmla="*/ 0 w 1511301"/>
              <a:gd name="connsiteY0" fmla="*/ 0 h 1127866"/>
              <a:gd name="connsiteX1" fmla="*/ 1511301 w 1511301"/>
              <a:gd name="connsiteY1" fmla="*/ 81280 h 1127866"/>
              <a:gd name="connsiteX2" fmla="*/ 1399541 w 1511301"/>
              <a:gd name="connsiteY2" fmla="*/ 1127866 h 1127866"/>
              <a:gd name="connsiteX3" fmla="*/ 690880 w 1511301"/>
              <a:gd name="connsiteY3" fmla="*/ 1117706 h 1127866"/>
              <a:gd name="connsiteX4" fmla="*/ 365769 w 1511301"/>
              <a:gd name="connsiteY4" fmla="*/ 754769 h 1127866"/>
              <a:gd name="connsiteX5" fmla="*/ 0 w 1511301"/>
              <a:gd name="connsiteY5" fmla="*/ 0 h 1127866"/>
              <a:gd name="connsiteX0" fmla="*/ 0 w 1511301"/>
              <a:gd name="connsiteY0" fmla="*/ 0 h 1127866"/>
              <a:gd name="connsiteX1" fmla="*/ 1511301 w 1511301"/>
              <a:gd name="connsiteY1" fmla="*/ 81280 h 1127866"/>
              <a:gd name="connsiteX2" fmla="*/ 1399541 w 1511301"/>
              <a:gd name="connsiteY2" fmla="*/ 1127866 h 1127866"/>
              <a:gd name="connsiteX3" fmla="*/ 690880 w 1511301"/>
              <a:gd name="connsiteY3" fmla="*/ 1117706 h 1127866"/>
              <a:gd name="connsiteX4" fmla="*/ 365769 w 1511301"/>
              <a:gd name="connsiteY4" fmla="*/ 754769 h 1127866"/>
              <a:gd name="connsiteX5" fmla="*/ 172729 w 1511301"/>
              <a:gd name="connsiteY5" fmla="*/ 328049 h 1127866"/>
              <a:gd name="connsiteX6" fmla="*/ 0 w 1511301"/>
              <a:gd name="connsiteY6" fmla="*/ 0 h 1127866"/>
              <a:gd name="connsiteX0" fmla="*/ 10151 w 1521452"/>
              <a:gd name="connsiteY0" fmla="*/ 0 h 1127866"/>
              <a:gd name="connsiteX1" fmla="*/ 1521452 w 1521452"/>
              <a:gd name="connsiteY1" fmla="*/ 81280 h 1127866"/>
              <a:gd name="connsiteX2" fmla="*/ 1409692 w 1521452"/>
              <a:gd name="connsiteY2" fmla="*/ 1127866 h 1127866"/>
              <a:gd name="connsiteX3" fmla="*/ 701031 w 1521452"/>
              <a:gd name="connsiteY3" fmla="*/ 1117706 h 1127866"/>
              <a:gd name="connsiteX4" fmla="*/ 375920 w 1521452"/>
              <a:gd name="connsiteY4" fmla="*/ 754769 h 1127866"/>
              <a:gd name="connsiteX5" fmla="*/ 0 w 1521452"/>
              <a:gd name="connsiteY5" fmla="*/ 714129 h 1127866"/>
              <a:gd name="connsiteX6" fmla="*/ 10151 w 1521452"/>
              <a:gd name="connsiteY6" fmla="*/ 0 h 1127866"/>
              <a:gd name="connsiteX0" fmla="*/ 10151 w 1419852"/>
              <a:gd name="connsiteY0" fmla="*/ 0 h 1127866"/>
              <a:gd name="connsiteX1" fmla="*/ 1419852 w 1419852"/>
              <a:gd name="connsiteY1" fmla="*/ 81280 h 1127866"/>
              <a:gd name="connsiteX2" fmla="*/ 1409692 w 1419852"/>
              <a:gd name="connsiteY2" fmla="*/ 1127866 h 1127866"/>
              <a:gd name="connsiteX3" fmla="*/ 701031 w 1419852"/>
              <a:gd name="connsiteY3" fmla="*/ 1117706 h 1127866"/>
              <a:gd name="connsiteX4" fmla="*/ 375920 w 1419852"/>
              <a:gd name="connsiteY4" fmla="*/ 754769 h 1127866"/>
              <a:gd name="connsiteX5" fmla="*/ 0 w 1419852"/>
              <a:gd name="connsiteY5" fmla="*/ 714129 h 1127866"/>
              <a:gd name="connsiteX6" fmla="*/ 10151 w 1419852"/>
              <a:gd name="connsiteY6" fmla="*/ 0 h 1127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9852" h="1127866">
                <a:moveTo>
                  <a:pt x="10151" y="0"/>
                </a:moveTo>
                <a:lnTo>
                  <a:pt x="1419852" y="81280"/>
                </a:lnTo>
                <a:cubicBezTo>
                  <a:pt x="1416465" y="430142"/>
                  <a:pt x="1413079" y="779004"/>
                  <a:pt x="1409692" y="1127866"/>
                </a:cubicBezTo>
                <a:lnTo>
                  <a:pt x="701031" y="1117706"/>
                </a:lnTo>
                <a:lnTo>
                  <a:pt x="375920" y="754769"/>
                </a:lnTo>
                <a:lnTo>
                  <a:pt x="0" y="714129"/>
                </a:lnTo>
                <a:lnTo>
                  <a:pt x="10151" y="0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C47F3B-1B4A-2828-8B2A-778FC7DC8F0A}"/>
              </a:ext>
            </a:extLst>
          </p:cNvPr>
          <p:cNvSpPr txBox="1"/>
          <p:nvPr/>
        </p:nvSpPr>
        <p:spPr>
          <a:xfrm rot="16200000">
            <a:off x="1067372" y="4086683"/>
            <a:ext cx="1137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NELSON</a:t>
            </a: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713AD816-9F14-E38A-7FF0-199477F0AF2C}"/>
              </a:ext>
            </a:extLst>
          </p:cNvPr>
          <p:cNvSpPr/>
          <p:nvPr/>
        </p:nvSpPr>
        <p:spPr>
          <a:xfrm>
            <a:off x="8435348" y="3979791"/>
            <a:ext cx="1419852" cy="1127866"/>
          </a:xfrm>
          <a:custGeom>
            <a:avLst/>
            <a:gdLst>
              <a:gd name="connsiteX0" fmla="*/ 0 w 261621"/>
              <a:gd name="connsiteY0" fmla="*/ 0 h 975466"/>
              <a:gd name="connsiteX1" fmla="*/ 261621 w 261621"/>
              <a:gd name="connsiteY1" fmla="*/ 0 h 975466"/>
              <a:gd name="connsiteX2" fmla="*/ 261621 w 261621"/>
              <a:gd name="connsiteY2" fmla="*/ 975466 h 975466"/>
              <a:gd name="connsiteX3" fmla="*/ 0 w 261621"/>
              <a:gd name="connsiteY3" fmla="*/ 975466 h 975466"/>
              <a:gd name="connsiteX4" fmla="*/ 0 w 261621"/>
              <a:gd name="connsiteY4" fmla="*/ 0 h 975466"/>
              <a:gd name="connsiteX0" fmla="*/ 0 w 1511301"/>
              <a:gd name="connsiteY0" fmla="*/ 0 h 975466"/>
              <a:gd name="connsiteX1" fmla="*/ 1511301 w 1511301"/>
              <a:gd name="connsiteY1" fmla="*/ 81280 h 975466"/>
              <a:gd name="connsiteX2" fmla="*/ 261621 w 1511301"/>
              <a:gd name="connsiteY2" fmla="*/ 975466 h 975466"/>
              <a:gd name="connsiteX3" fmla="*/ 0 w 1511301"/>
              <a:gd name="connsiteY3" fmla="*/ 975466 h 975466"/>
              <a:gd name="connsiteX4" fmla="*/ 0 w 1511301"/>
              <a:gd name="connsiteY4" fmla="*/ 0 h 975466"/>
              <a:gd name="connsiteX0" fmla="*/ 0 w 1511301"/>
              <a:gd name="connsiteY0" fmla="*/ 0 h 1127866"/>
              <a:gd name="connsiteX1" fmla="*/ 1511301 w 1511301"/>
              <a:gd name="connsiteY1" fmla="*/ 81280 h 1127866"/>
              <a:gd name="connsiteX2" fmla="*/ 1399541 w 1511301"/>
              <a:gd name="connsiteY2" fmla="*/ 1127866 h 1127866"/>
              <a:gd name="connsiteX3" fmla="*/ 0 w 1511301"/>
              <a:gd name="connsiteY3" fmla="*/ 975466 h 1127866"/>
              <a:gd name="connsiteX4" fmla="*/ 0 w 1511301"/>
              <a:gd name="connsiteY4" fmla="*/ 0 h 1127866"/>
              <a:gd name="connsiteX0" fmla="*/ 0 w 1511301"/>
              <a:gd name="connsiteY0" fmla="*/ 0 h 1127866"/>
              <a:gd name="connsiteX1" fmla="*/ 1511301 w 1511301"/>
              <a:gd name="connsiteY1" fmla="*/ 81280 h 1127866"/>
              <a:gd name="connsiteX2" fmla="*/ 1399541 w 1511301"/>
              <a:gd name="connsiteY2" fmla="*/ 1127866 h 1127866"/>
              <a:gd name="connsiteX3" fmla="*/ 690880 w 1511301"/>
              <a:gd name="connsiteY3" fmla="*/ 1117706 h 1127866"/>
              <a:gd name="connsiteX4" fmla="*/ 0 w 1511301"/>
              <a:gd name="connsiteY4" fmla="*/ 0 h 1127866"/>
              <a:gd name="connsiteX0" fmla="*/ 0 w 1511301"/>
              <a:gd name="connsiteY0" fmla="*/ 0 h 1127866"/>
              <a:gd name="connsiteX1" fmla="*/ 1511301 w 1511301"/>
              <a:gd name="connsiteY1" fmla="*/ 81280 h 1127866"/>
              <a:gd name="connsiteX2" fmla="*/ 1399541 w 1511301"/>
              <a:gd name="connsiteY2" fmla="*/ 1127866 h 1127866"/>
              <a:gd name="connsiteX3" fmla="*/ 690880 w 1511301"/>
              <a:gd name="connsiteY3" fmla="*/ 1117706 h 1127866"/>
              <a:gd name="connsiteX4" fmla="*/ 335289 w 1511301"/>
              <a:gd name="connsiteY4" fmla="*/ 561729 h 1127866"/>
              <a:gd name="connsiteX5" fmla="*/ 0 w 1511301"/>
              <a:gd name="connsiteY5" fmla="*/ 0 h 1127866"/>
              <a:gd name="connsiteX0" fmla="*/ 0 w 1511301"/>
              <a:gd name="connsiteY0" fmla="*/ 0 h 1127866"/>
              <a:gd name="connsiteX1" fmla="*/ 1511301 w 1511301"/>
              <a:gd name="connsiteY1" fmla="*/ 81280 h 1127866"/>
              <a:gd name="connsiteX2" fmla="*/ 1399541 w 1511301"/>
              <a:gd name="connsiteY2" fmla="*/ 1127866 h 1127866"/>
              <a:gd name="connsiteX3" fmla="*/ 690880 w 1511301"/>
              <a:gd name="connsiteY3" fmla="*/ 1117706 h 1127866"/>
              <a:gd name="connsiteX4" fmla="*/ 365769 w 1511301"/>
              <a:gd name="connsiteY4" fmla="*/ 754769 h 1127866"/>
              <a:gd name="connsiteX5" fmla="*/ 0 w 1511301"/>
              <a:gd name="connsiteY5" fmla="*/ 0 h 1127866"/>
              <a:gd name="connsiteX0" fmla="*/ 0 w 1511301"/>
              <a:gd name="connsiteY0" fmla="*/ 0 h 1127866"/>
              <a:gd name="connsiteX1" fmla="*/ 1511301 w 1511301"/>
              <a:gd name="connsiteY1" fmla="*/ 81280 h 1127866"/>
              <a:gd name="connsiteX2" fmla="*/ 1399541 w 1511301"/>
              <a:gd name="connsiteY2" fmla="*/ 1127866 h 1127866"/>
              <a:gd name="connsiteX3" fmla="*/ 690880 w 1511301"/>
              <a:gd name="connsiteY3" fmla="*/ 1117706 h 1127866"/>
              <a:gd name="connsiteX4" fmla="*/ 365769 w 1511301"/>
              <a:gd name="connsiteY4" fmla="*/ 754769 h 1127866"/>
              <a:gd name="connsiteX5" fmla="*/ 172729 w 1511301"/>
              <a:gd name="connsiteY5" fmla="*/ 328049 h 1127866"/>
              <a:gd name="connsiteX6" fmla="*/ 0 w 1511301"/>
              <a:gd name="connsiteY6" fmla="*/ 0 h 1127866"/>
              <a:gd name="connsiteX0" fmla="*/ 10151 w 1521452"/>
              <a:gd name="connsiteY0" fmla="*/ 0 h 1127866"/>
              <a:gd name="connsiteX1" fmla="*/ 1521452 w 1521452"/>
              <a:gd name="connsiteY1" fmla="*/ 81280 h 1127866"/>
              <a:gd name="connsiteX2" fmla="*/ 1409692 w 1521452"/>
              <a:gd name="connsiteY2" fmla="*/ 1127866 h 1127866"/>
              <a:gd name="connsiteX3" fmla="*/ 701031 w 1521452"/>
              <a:gd name="connsiteY3" fmla="*/ 1117706 h 1127866"/>
              <a:gd name="connsiteX4" fmla="*/ 375920 w 1521452"/>
              <a:gd name="connsiteY4" fmla="*/ 754769 h 1127866"/>
              <a:gd name="connsiteX5" fmla="*/ 0 w 1521452"/>
              <a:gd name="connsiteY5" fmla="*/ 714129 h 1127866"/>
              <a:gd name="connsiteX6" fmla="*/ 10151 w 1521452"/>
              <a:gd name="connsiteY6" fmla="*/ 0 h 1127866"/>
              <a:gd name="connsiteX0" fmla="*/ 10151 w 1419852"/>
              <a:gd name="connsiteY0" fmla="*/ 0 h 1127866"/>
              <a:gd name="connsiteX1" fmla="*/ 1419852 w 1419852"/>
              <a:gd name="connsiteY1" fmla="*/ 81280 h 1127866"/>
              <a:gd name="connsiteX2" fmla="*/ 1409692 w 1419852"/>
              <a:gd name="connsiteY2" fmla="*/ 1127866 h 1127866"/>
              <a:gd name="connsiteX3" fmla="*/ 701031 w 1419852"/>
              <a:gd name="connsiteY3" fmla="*/ 1117706 h 1127866"/>
              <a:gd name="connsiteX4" fmla="*/ 375920 w 1419852"/>
              <a:gd name="connsiteY4" fmla="*/ 754769 h 1127866"/>
              <a:gd name="connsiteX5" fmla="*/ 0 w 1419852"/>
              <a:gd name="connsiteY5" fmla="*/ 714129 h 1127866"/>
              <a:gd name="connsiteX6" fmla="*/ 10151 w 1419852"/>
              <a:gd name="connsiteY6" fmla="*/ 0 h 1127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9852" h="1127866">
                <a:moveTo>
                  <a:pt x="10151" y="0"/>
                </a:moveTo>
                <a:lnTo>
                  <a:pt x="1419852" y="81280"/>
                </a:lnTo>
                <a:cubicBezTo>
                  <a:pt x="1416465" y="430142"/>
                  <a:pt x="1413079" y="779004"/>
                  <a:pt x="1409692" y="1127866"/>
                </a:cubicBezTo>
                <a:lnTo>
                  <a:pt x="701031" y="1117706"/>
                </a:lnTo>
                <a:lnTo>
                  <a:pt x="375920" y="754769"/>
                </a:lnTo>
                <a:lnTo>
                  <a:pt x="0" y="714129"/>
                </a:lnTo>
                <a:lnTo>
                  <a:pt x="10151" y="0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0BE3F4-8141-25EE-0225-CE44BC1AA478}"/>
              </a:ext>
            </a:extLst>
          </p:cNvPr>
          <p:cNvSpPr txBox="1"/>
          <p:nvPr/>
        </p:nvSpPr>
        <p:spPr>
          <a:xfrm rot="16200000">
            <a:off x="7118011" y="5224603"/>
            <a:ext cx="1137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NELSON</a:t>
            </a:r>
          </a:p>
        </p:txBody>
      </p:sp>
    </p:spTree>
    <p:extLst>
      <p:ext uri="{BB962C8B-B14F-4D97-AF65-F5344CB8AC3E}">
        <p14:creationId xmlns:p14="http://schemas.microsoft.com/office/powerpoint/2010/main" val="28358772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DC875D-F4FA-A37B-DC6E-A355EC4CCC37}"/>
              </a:ext>
            </a:extLst>
          </p:cNvPr>
          <p:cNvSpPr txBox="1"/>
          <p:nvPr/>
        </p:nvSpPr>
        <p:spPr>
          <a:xfrm>
            <a:off x="4589260" y="136882"/>
            <a:ext cx="3013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District 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184300-F450-6EC3-3C55-CCB7C9957600}"/>
              </a:ext>
            </a:extLst>
          </p:cNvPr>
          <p:cNvSpPr txBox="1"/>
          <p:nvPr/>
        </p:nvSpPr>
        <p:spPr>
          <a:xfrm>
            <a:off x="818393" y="244604"/>
            <a:ext cx="35022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Current – Residential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40EF2C-B759-7C12-51C4-F6311FC93E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46" t="1772" r="6573" b="7744"/>
          <a:stretch/>
        </p:blipFill>
        <p:spPr>
          <a:xfrm>
            <a:off x="887186" y="1310640"/>
            <a:ext cx="3452946" cy="4793092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75EF849-B79F-B8C8-A803-82152E2E1809}"/>
              </a:ext>
            </a:extLst>
          </p:cNvPr>
          <p:cNvSpPr/>
          <p:nvPr/>
        </p:nvSpPr>
        <p:spPr>
          <a:xfrm>
            <a:off x="2545080" y="1734966"/>
            <a:ext cx="477520" cy="3972560"/>
          </a:xfrm>
          <a:custGeom>
            <a:avLst/>
            <a:gdLst>
              <a:gd name="connsiteX0" fmla="*/ 101600 w 477520"/>
              <a:gd name="connsiteY0" fmla="*/ 0 h 3972560"/>
              <a:gd name="connsiteX1" fmla="*/ 0 w 477520"/>
              <a:gd name="connsiteY1" fmla="*/ 3972560 h 3972560"/>
              <a:gd name="connsiteX2" fmla="*/ 406400 w 477520"/>
              <a:gd name="connsiteY2" fmla="*/ 3972560 h 3972560"/>
              <a:gd name="connsiteX3" fmla="*/ 477520 w 477520"/>
              <a:gd name="connsiteY3" fmla="*/ 243840 h 3972560"/>
              <a:gd name="connsiteX4" fmla="*/ 314960 w 477520"/>
              <a:gd name="connsiteY4" fmla="*/ 243840 h 3972560"/>
              <a:gd name="connsiteX5" fmla="*/ 325120 w 477520"/>
              <a:gd name="connsiteY5" fmla="*/ 60960 h 3972560"/>
              <a:gd name="connsiteX6" fmla="*/ 101600 w 477520"/>
              <a:gd name="connsiteY6" fmla="*/ 0 h 3972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520" h="3972560">
                <a:moveTo>
                  <a:pt x="101600" y="0"/>
                </a:moveTo>
                <a:lnTo>
                  <a:pt x="0" y="3972560"/>
                </a:lnTo>
                <a:lnTo>
                  <a:pt x="406400" y="3972560"/>
                </a:lnTo>
                <a:lnTo>
                  <a:pt x="477520" y="243840"/>
                </a:lnTo>
                <a:lnTo>
                  <a:pt x="314960" y="243840"/>
                </a:lnTo>
                <a:lnTo>
                  <a:pt x="325120" y="60960"/>
                </a:lnTo>
                <a:lnTo>
                  <a:pt x="101600" y="0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B796E0F-72BA-FAC7-E42A-044E4637E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704" y="1321822"/>
            <a:ext cx="566357" cy="52729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81EBA57-5123-A09C-C61C-24ED3E8C8541}"/>
              </a:ext>
            </a:extLst>
          </p:cNvPr>
          <p:cNvSpPr txBox="1"/>
          <p:nvPr/>
        </p:nvSpPr>
        <p:spPr>
          <a:xfrm rot="16200000">
            <a:off x="2214880" y="3126983"/>
            <a:ext cx="1137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LAKE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4EB464-CF38-7708-464D-F4538E9CED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46" t="1772" r="6573" b="7744"/>
          <a:stretch/>
        </p:blipFill>
        <p:spPr>
          <a:xfrm>
            <a:off x="7602739" y="1310640"/>
            <a:ext cx="3452946" cy="4793092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8451681-B79A-BD2D-F634-694A34A87959}"/>
              </a:ext>
            </a:extLst>
          </p:cNvPr>
          <p:cNvSpPr/>
          <p:nvPr/>
        </p:nvSpPr>
        <p:spPr>
          <a:xfrm>
            <a:off x="9296400" y="1734966"/>
            <a:ext cx="477520" cy="3972560"/>
          </a:xfrm>
          <a:custGeom>
            <a:avLst/>
            <a:gdLst>
              <a:gd name="connsiteX0" fmla="*/ 101600 w 477520"/>
              <a:gd name="connsiteY0" fmla="*/ 0 h 3972560"/>
              <a:gd name="connsiteX1" fmla="*/ 0 w 477520"/>
              <a:gd name="connsiteY1" fmla="*/ 3972560 h 3972560"/>
              <a:gd name="connsiteX2" fmla="*/ 406400 w 477520"/>
              <a:gd name="connsiteY2" fmla="*/ 3972560 h 3972560"/>
              <a:gd name="connsiteX3" fmla="*/ 477520 w 477520"/>
              <a:gd name="connsiteY3" fmla="*/ 243840 h 3972560"/>
              <a:gd name="connsiteX4" fmla="*/ 314960 w 477520"/>
              <a:gd name="connsiteY4" fmla="*/ 243840 h 3972560"/>
              <a:gd name="connsiteX5" fmla="*/ 325120 w 477520"/>
              <a:gd name="connsiteY5" fmla="*/ 60960 h 3972560"/>
              <a:gd name="connsiteX6" fmla="*/ 101600 w 477520"/>
              <a:gd name="connsiteY6" fmla="*/ 0 h 3972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520" h="3972560">
                <a:moveTo>
                  <a:pt x="101600" y="0"/>
                </a:moveTo>
                <a:lnTo>
                  <a:pt x="0" y="3972560"/>
                </a:lnTo>
                <a:lnTo>
                  <a:pt x="406400" y="3972560"/>
                </a:lnTo>
                <a:lnTo>
                  <a:pt x="477520" y="243840"/>
                </a:lnTo>
                <a:lnTo>
                  <a:pt x="314960" y="243840"/>
                </a:lnTo>
                <a:lnTo>
                  <a:pt x="325120" y="60960"/>
                </a:lnTo>
                <a:lnTo>
                  <a:pt x="101600" y="0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0395F3-3A28-6E19-B66D-1FD842A0E261}"/>
              </a:ext>
            </a:extLst>
          </p:cNvPr>
          <p:cNvSpPr txBox="1"/>
          <p:nvPr/>
        </p:nvSpPr>
        <p:spPr>
          <a:xfrm rot="16200000">
            <a:off x="8966200" y="3126983"/>
            <a:ext cx="1137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LAKE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3A1DC9-5C1A-2FD1-95C6-DDC3676C1795}"/>
              </a:ext>
            </a:extLst>
          </p:cNvPr>
          <p:cNvSpPr txBox="1"/>
          <p:nvPr/>
        </p:nvSpPr>
        <p:spPr>
          <a:xfrm>
            <a:off x="7574164" y="271067"/>
            <a:ext cx="35022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Will Remain Residential*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603D92-E8C7-EBAC-1B87-05DB1A48D222}"/>
              </a:ext>
            </a:extLst>
          </p:cNvPr>
          <p:cNvSpPr txBox="1"/>
          <p:nvPr/>
        </p:nvSpPr>
        <p:spPr>
          <a:xfrm>
            <a:off x="4606457" y="5029200"/>
            <a:ext cx="27299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* At the City Council Meeting held on 1/3/2024, the Council voted to defer the rezoning for further review. However, they removed the proposed rezoning of this area from that consideration.</a:t>
            </a:r>
          </a:p>
        </p:txBody>
      </p:sp>
    </p:spTree>
    <p:extLst>
      <p:ext uri="{BB962C8B-B14F-4D97-AF65-F5344CB8AC3E}">
        <p14:creationId xmlns:p14="http://schemas.microsoft.com/office/powerpoint/2010/main" val="41230810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DC875D-F4FA-A37B-DC6E-A355EC4CCC37}"/>
              </a:ext>
            </a:extLst>
          </p:cNvPr>
          <p:cNvSpPr txBox="1"/>
          <p:nvPr/>
        </p:nvSpPr>
        <p:spPr>
          <a:xfrm>
            <a:off x="5111602" y="129397"/>
            <a:ext cx="3013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District 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184300-F450-6EC3-3C55-CCB7C9957600}"/>
              </a:ext>
            </a:extLst>
          </p:cNvPr>
          <p:cNvSpPr txBox="1"/>
          <p:nvPr/>
        </p:nvSpPr>
        <p:spPr>
          <a:xfrm>
            <a:off x="248276" y="630942"/>
            <a:ext cx="5325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Current – Residential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21FBD7-F059-6BC9-AC5F-0291B6D60203}"/>
              </a:ext>
            </a:extLst>
          </p:cNvPr>
          <p:cNvSpPr txBox="1"/>
          <p:nvPr/>
        </p:nvSpPr>
        <p:spPr>
          <a:xfrm>
            <a:off x="6436311" y="1149146"/>
            <a:ext cx="5567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Proposed – Mixed Use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643" t="11965" r="538" b="-1074"/>
          <a:stretch/>
        </p:blipFill>
        <p:spPr>
          <a:xfrm>
            <a:off x="6248665" y="1733921"/>
            <a:ext cx="5755592" cy="4898263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6720396" y="4021584"/>
            <a:ext cx="4225771" cy="275208"/>
          </a:xfrm>
          <a:custGeom>
            <a:avLst/>
            <a:gdLst>
              <a:gd name="connsiteX0" fmla="*/ 17755 w 4225771"/>
              <a:gd name="connsiteY0" fmla="*/ 0 h 275208"/>
              <a:gd name="connsiteX1" fmla="*/ 0 w 4225771"/>
              <a:gd name="connsiteY1" fmla="*/ 195309 h 275208"/>
              <a:gd name="connsiteX2" fmla="*/ 363985 w 4225771"/>
              <a:gd name="connsiteY2" fmla="*/ 204187 h 275208"/>
              <a:gd name="connsiteX3" fmla="*/ 417251 w 4225771"/>
              <a:gd name="connsiteY3" fmla="*/ 221942 h 275208"/>
              <a:gd name="connsiteX4" fmla="*/ 550416 w 4225771"/>
              <a:gd name="connsiteY4" fmla="*/ 150921 h 275208"/>
              <a:gd name="connsiteX5" fmla="*/ 1056443 w 4225771"/>
              <a:gd name="connsiteY5" fmla="*/ 159799 h 275208"/>
              <a:gd name="connsiteX6" fmla="*/ 1083076 w 4225771"/>
              <a:gd name="connsiteY6" fmla="*/ 204187 h 275208"/>
              <a:gd name="connsiteX7" fmla="*/ 1447060 w 4225771"/>
              <a:gd name="connsiteY7" fmla="*/ 195309 h 275208"/>
              <a:gd name="connsiteX8" fmla="*/ 1651247 w 4225771"/>
              <a:gd name="connsiteY8" fmla="*/ 213065 h 275208"/>
              <a:gd name="connsiteX9" fmla="*/ 1669002 w 4225771"/>
              <a:gd name="connsiteY9" fmla="*/ 142043 h 275208"/>
              <a:gd name="connsiteX10" fmla="*/ 1979721 w 4225771"/>
              <a:gd name="connsiteY10" fmla="*/ 159799 h 275208"/>
              <a:gd name="connsiteX11" fmla="*/ 2006354 w 4225771"/>
              <a:gd name="connsiteY11" fmla="*/ 204187 h 275208"/>
              <a:gd name="connsiteX12" fmla="*/ 2778711 w 4225771"/>
              <a:gd name="connsiteY12" fmla="*/ 204187 h 275208"/>
              <a:gd name="connsiteX13" fmla="*/ 2787588 w 4225771"/>
              <a:gd name="connsiteY13" fmla="*/ 159799 h 275208"/>
              <a:gd name="connsiteX14" fmla="*/ 3151573 w 4225771"/>
              <a:gd name="connsiteY14" fmla="*/ 159799 h 275208"/>
              <a:gd name="connsiteX15" fmla="*/ 3151573 w 4225771"/>
              <a:gd name="connsiteY15" fmla="*/ 221942 h 275208"/>
              <a:gd name="connsiteX16" fmla="*/ 3524435 w 4225771"/>
              <a:gd name="connsiteY16" fmla="*/ 195309 h 275208"/>
              <a:gd name="connsiteX17" fmla="*/ 3542190 w 4225771"/>
              <a:gd name="connsiteY17" fmla="*/ 168676 h 275208"/>
              <a:gd name="connsiteX18" fmla="*/ 3648722 w 4225771"/>
              <a:gd name="connsiteY18" fmla="*/ 177554 h 275208"/>
              <a:gd name="connsiteX19" fmla="*/ 3666478 w 4225771"/>
              <a:gd name="connsiteY19" fmla="*/ 221942 h 275208"/>
              <a:gd name="connsiteX20" fmla="*/ 3986074 w 4225771"/>
              <a:gd name="connsiteY20" fmla="*/ 248575 h 275208"/>
              <a:gd name="connsiteX21" fmla="*/ 4216893 w 4225771"/>
              <a:gd name="connsiteY21" fmla="*/ 275208 h 275208"/>
              <a:gd name="connsiteX22" fmla="*/ 4225771 w 4225771"/>
              <a:gd name="connsiteY22" fmla="*/ 79899 h 275208"/>
              <a:gd name="connsiteX23" fmla="*/ 4225771 w 4225771"/>
              <a:gd name="connsiteY23" fmla="*/ 62144 h 275208"/>
              <a:gd name="connsiteX24" fmla="*/ 17755 w 4225771"/>
              <a:gd name="connsiteY24" fmla="*/ 0 h 275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225771" h="275208">
                <a:moveTo>
                  <a:pt x="17755" y="0"/>
                </a:moveTo>
                <a:lnTo>
                  <a:pt x="0" y="195309"/>
                </a:lnTo>
                <a:lnTo>
                  <a:pt x="363985" y="204187"/>
                </a:lnTo>
                <a:lnTo>
                  <a:pt x="417251" y="221942"/>
                </a:lnTo>
                <a:lnTo>
                  <a:pt x="550416" y="150921"/>
                </a:lnTo>
                <a:lnTo>
                  <a:pt x="1056443" y="159799"/>
                </a:lnTo>
                <a:lnTo>
                  <a:pt x="1083076" y="204187"/>
                </a:lnTo>
                <a:lnTo>
                  <a:pt x="1447060" y="195309"/>
                </a:lnTo>
                <a:lnTo>
                  <a:pt x="1651247" y="213065"/>
                </a:lnTo>
                <a:lnTo>
                  <a:pt x="1669002" y="142043"/>
                </a:lnTo>
                <a:lnTo>
                  <a:pt x="1979721" y="159799"/>
                </a:lnTo>
                <a:lnTo>
                  <a:pt x="2006354" y="204187"/>
                </a:lnTo>
                <a:lnTo>
                  <a:pt x="2778711" y="204187"/>
                </a:lnTo>
                <a:lnTo>
                  <a:pt x="2787588" y="159799"/>
                </a:lnTo>
                <a:lnTo>
                  <a:pt x="3151573" y="159799"/>
                </a:lnTo>
                <a:lnTo>
                  <a:pt x="3151573" y="221942"/>
                </a:lnTo>
                <a:lnTo>
                  <a:pt x="3524435" y="195309"/>
                </a:lnTo>
                <a:lnTo>
                  <a:pt x="3542190" y="168676"/>
                </a:lnTo>
                <a:lnTo>
                  <a:pt x="3648722" y="177554"/>
                </a:lnTo>
                <a:lnTo>
                  <a:pt x="3666478" y="221942"/>
                </a:lnTo>
                <a:lnTo>
                  <a:pt x="3986074" y="248575"/>
                </a:lnTo>
                <a:lnTo>
                  <a:pt x="4216893" y="275208"/>
                </a:lnTo>
                <a:lnTo>
                  <a:pt x="4225771" y="79899"/>
                </a:lnTo>
                <a:lnTo>
                  <a:pt x="4225771" y="62144"/>
                </a:lnTo>
                <a:lnTo>
                  <a:pt x="17755" y="0"/>
                </a:lnTo>
                <a:close/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622A98-E4E0-A71F-C1D3-72A77A01C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38" y="1184009"/>
            <a:ext cx="5573660" cy="489826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4231BC-8F78-3942-4C44-EFC54D4D9A42}"/>
              </a:ext>
            </a:extLst>
          </p:cNvPr>
          <p:cNvSpPr/>
          <p:nvPr/>
        </p:nvSpPr>
        <p:spPr>
          <a:xfrm>
            <a:off x="8958794" y="162455"/>
            <a:ext cx="762000" cy="68326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9A2624-E074-BA17-A1C9-E1C16DEE416F}"/>
              </a:ext>
            </a:extLst>
          </p:cNvPr>
          <p:cNvSpPr txBox="1"/>
          <p:nvPr/>
        </p:nvSpPr>
        <p:spPr>
          <a:xfrm>
            <a:off x="9720794" y="0"/>
            <a:ext cx="1633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Location of proposed </a:t>
            </a:r>
            <a:br>
              <a:rPr lang="en-US" dirty="0"/>
            </a:br>
            <a:r>
              <a:rPr lang="en-US" dirty="0"/>
              <a:t>zoning change </a:t>
            </a:r>
          </a:p>
        </p:txBody>
      </p:sp>
    </p:spTree>
    <p:extLst>
      <p:ext uri="{BB962C8B-B14F-4D97-AF65-F5344CB8AC3E}">
        <p14:creationId xmlns:p14="http://schemas.microsoft.com/office/powerpoint/2010/main" val="20441698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CB4A22C-DBE8-8F7C-39DE-963B8F5071FF}"/>
              </a:ext>
            </a:extLst>
          </p:cNvPr>
          <p:cNvSpPr/>
          <p:nvPr/>
        </p:nvSpPr>
        <p:spPr>
          <a:xfrm>
            <a:off x="8958794" y="162455"/>
            <a:ext cx="762000" cy="68326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DC875D-F4FA-A37B-DC6E-A355EC4CCC37}"/>
              </a:ext>
            </a:extLst>
          </p:cNvPr>
          <p:cNvSpPr txBox="1"/>
          <p:nvPr/>
        </p:nvSpPr>
        <p:spPr>
          <a:xfrm>
            <a:off x="4589260" y="89826"/>
            <a:ext cx="3013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District 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A9ECF7-DC56-883B-9EDC-739B1AA913E2}"/>
              </a:ext>
            </a:extLst>
          </p:cNvPr>
          <p:cNvSpPr txBox="1"/>
          <p:nvPr/>
        </p:nvSpPr>
        <p:spPr>
          <a:xfrm>
            <a:off x="9720794" y="0"/>
            <a:ext cx="1633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Location of proposed </a:t>
            </a:r>
            <a:br>
              <a:rPr lang="en-US" dirty="0"/>
            </a:br>
            <a:r>
              <a:rPr lang="en-US" dirty="0"/>
              <a:t>zoning change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184300-F450-6EC3-3C55-CCB7C9957600}"/>
              </a:ext>
            </a:extLst>
          </p:cNvPr>
          <p:cNvSpPr txBox="1"/>
          <p:nvPr/>
        </p:nvSpPr>
        <p:spPr>
          <a:xfrm>
            <a:off x="234827" y="698593"/>
            <a:ext cx="5566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Current – Residential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21FBD7-F059-6BC9-AC5F-0291B6D60203}"/>
              </a:ext>
            </a:extLst>
          </p:cNvPr>
          <p:cNvSpPr txBox="1"/>
          <p:nvPr/>
        </p:nvSpPr>
        <p:spPr>
          <a:xfrm>
            <a:off x="6390641" y="1633237"/>
            <a:ext cx="5566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Proposed – Business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A8DFC8-A52F-F8E6-5B1D-294A1429F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27" y="1321822"/>
            <a:ext cx="5566534" cy="46286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DBFEDC-4EB0-0579-3524-EAC1DE3F6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0641" y="2204440"/>
            <a:ext cx="5566534" cy="4653560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B3CF2A1-ECAF-712F-59F5-944C58CEE701}"/>
              </a:ext>
            </a:extLst>
          </p:cNvPr>
          <p:cNvSpPr/>
          <p:nvPr/>
        </p:nvSpPr>
        <p:spPr>
          <a:xfrm>
            <a:off x="2428240" y="3007360"/>
            <a:ext cx="508000" cy="640080"/>
          </a:xfrm>
          <a:custGeom>
            <a:avLst/>
            <a:gdLst>
              <a:gd name="connsiteX0" fmla="*/ 20320 w 508000"/>
              <a:gd name="connsiteY0" fmla="*/ 0 h 640080"/>
              <a:gd name="connsiteX1" fmla="*/ 0 w 508000"/>
              <a:gd name="connsiteY1" fmla="*/ 619760 h 640080"/>
              <a:gd name="connsiteX2" fmla="*/ 508000 w 508000"/>
              <a:gd name="connsiteY2" fmla="*/ 640080 h 640080"/>
              <a:gd name="connsiteX3" fmla="*/ 497840 w 508000"/>
              <a:gd name="connsiteY3" fmla="*/ 60960 h 640080"/>
              <a:gd name="connsiteX4" fmla="*/ 20320 w 508000"/>
              <a:gd name="connsiteY4" fmla="*/ 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000" h="640080">
                <a:moveTo>
                  <a:pt x="20320" y="0"/>
                </a:moveTo>
                <a:lnTo>
                  <a:pt x="0" y="619760"/>
                </a:lnTo>
                <a:lnTo>
                  <a:pt x="508000" y="640080"/>
                </a:lnTo>
                <a:lnTo>
                  <a:pt x="497840" y="60960"/>
                </a:lnTo>
                <a:lnTo>
                  <a:pt x="20320" y="0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A4411EC-96A1-4CD9-6F2C-E86940688311}"/>
              </a:ext>
            </a:extLst>
          </p:cNvPr>
          <p:cNvSpPr/>
          <p:nvPr/>
        </p:nvSpPr>
        <p:spPr>
          <a:xfrm>
            <a:off x="8605520" y="3891140"/>
            <a:ext cx="508000" cy="640080"/>
          </a:xfrm>
          <a:custGeom>
            <a:avLst/>
            <a:gdLst>
              <a:gd name="connsiteX0" fmla="*/ 20320 w 508000"/>
              <a:gd name="connsiteY0" fmla="*/ 0 h 640080"/>
              <a:gd name="connsiteX1" fmla="*/ 0 w 508000"/>
              <a:gd name="connsiteY1" fmla="*/ 619760 h 640080"/>
              <a:gd name="connsiteX2" fmla="*/ 508000 w 508000"/>
              <a:gd name="connsiteY2" fmla="*/ 640080 h 640080"/>
              <a:gd name="connsiteX3" fmla="*/ 497840 w 508000"/>
              <a:gd name="connsiteY3" fmla="*/ 60960 h 640080"/>
              <a:gd name="connsiteX4" fmla="*/ 20320 w 508000"/>
              <a:gd name="connsiteY4" fmla="*/ 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000" h="640080">
                <a:moveTo>
                  <a:pt x="20320" y="0"/>
                </a:moveTo>
                <a:lnTo>
                  <a:pt x="0" y="619760"/>
                </a:lnTo>
                <a:lnTo>
                  <a:pt x="508000" y="640080"/>
                </a:lnTo>
                <a:lnTo>
                  <a:pt x="497840" y="60960"/>
                </a:lnTo>
                <a:lnTo>
                  <a:pt x="20320" y="0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5FDA1F-2167-E80C-3195-45E461E63772}"/>
              </a:ext>
            </a:extLst>
          </p:cNvPr>
          <p:cNvSpPr txBox="1"/>
          <p:nvPr/>
        </p:nvSpPr>
        <p:spPr>
          <a:xfrm>
            <a:off x="2682240" y="2434135"/>
            <a:ext cx="1137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CC4B08-29D9-103E-2E7E-29CB865F3352}"/>
              </a:ext>
            </a:extLst>
          </p:cNvPr>
          <p:cNvSpPr txBox="1"/>
          <p:nvPr/>
        </p:nvSpPr>
        <p:spPr>
          <a:xfrm>
            <a:off x="8859520" y="3368040"/>
            <a:ext cx="1137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SALE</a:t>
            </a:r>
          </a:p>
        </p:txBody>
      </p:sp>
    </p:spTree>
    <p:extLst>
      <p:ext uri="{BB962C8B-B14F-4D97-AF65-F5344CB8AC3E}">
        <p14:creationId xmlns:p14="http://schemas.microsoft.com/office/powerpoint/2010/main" val="5728756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CB4A22C-DBE8-8F7C-39DE-963B8F5071FF}"/>
              </a:ext>
            </a:extLst>
          </p:cNvPr>
          <p:cNvSpPr/>
          <p:nvPr/>
        </p:nvSpPr>
        <p:spPr>
          <a:xfrm>
            <a:off x="8958794" y="162455"/>
            <a:ext cx="762000" cy="68326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DC875D-F4FA-A37B-DC6E-A355EC4CCC37}"/>
              </a:ext>
            </a:extLst>
          </p:cNvPr>
          <p:cNvSpPr txBox="1"/>
          <p:nvPr/>
        </p:nvSpPr>
        <p:spPr>
          <a:xfrm>
            <a:off x="4589260" y="96723"/>
            <a:ext cx="3013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District 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A9ECF7-DC56-883B-9EDC-739B1AA913E2}"/>
              </a:ext>
            </a:extLst>
          </p:cNvPr>
          <p:cNvSpPr txBox="1"/>
          <p:nvPr/>
        </p:nvSpPr>
        <p:spPr>
          <a:xfrm>
            <a:off x="9720794" y="0"/>
            <a:ext cx="1633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Location of proposed </a:t>
            </a:r>
            <a:br>
              <a:rPr lang="en-US" dirty="0"/>
            </a:br>
            <a:r>
              <a:rPr lang="en-US" dirty="0"/>
              <a:t>zoning change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184300-F450-6EC3-3C55-CCB7C9957600}"/>
              </a:ext>
            </a:extLst>
          </p:cNvPr>
          <p:cNvSpPr txBox="1"/>
          <p:nvPr/>
        </p:nvSpPr>
        <p:spPr>
          <a:xfrm>
            <a:off x="79711" y="870439"/>
            <a:ext cx="5555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Current – Residential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21FBD7-F059-6BC9-AC5F-0291B6D60203}"/>
              </a:ext>
            </a:extLst>
          </p:cNvPr>
          <p:cNvSpPr txBox="1"/>
          <p:nvPr/>
        </p:nvSpPr>
        <p:spPr>
          <a:xfrm>
            <a:off x="6314557" y="1100485"/>
            <a:ext cx="55979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Proposed – Mixed Use &amp; Business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A4411EC-96A1-4CD9-6F2C-E86940688311}"/>
              </a:ext>
            </a:extLst>
          </p:cNvPr>
          <p:cNvSpPr/>
          <p:nvPr/>
        </p:nvSpPr>
        <p:spPr>
          <a:xfrm>
            <a:off x="8605520" y="3891140"/>
            <a:ext cx="508000" cy="640080"/>
          </a:xfrm>
          <a:custGeom>
            <a:avLst/>
            <a:gdLst>
              <a:gd name="connsiteX0" fmla="*/ 20320 w 508000"/>
              <a:gd name="connsiteY0" fmla="*/ 0 h 640080"/>
              <a:gd name="connsiteX1" fmla="*/ 0 w 508000"/>
              <a:gd name="connsiteY1" fmla="*/ 619760 h 640080"/>
              <a:gd name="connsiteX2" fmla="*/ 508000 w 508000"/>
              <a:gd name="connsiteY2" fmla="*/ 640080 h 640080"/>
              <a:gd name="connsiteX3" fmla="*/ 497840 w 508000"/>
              <a:gd name="connsiteY3" fmla="*/ 60960 h 640080"/>
              <a:gd name="connsiteX4" fmla="*/ 20320 w 508000"/>
              <a:gd name="connsiteY4" fmla="*/ 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000" h="640080">
                <a:moveTo>
                  <a:pt x="20320" y="0"/>
                </a:moveTo>
                <a:lnTo>
                  <a:pt x="0" y="619760"/>
                </a:lnTo>
                <a:lnTo>
                  <a:pt x="508000" y="640080"/>
                </a:lnTo>
                <a:lnTo>
                  <a:pt x="497840" y="60960"/>
                </a:lnTo>
                <a:lnTo>
                  <a:pt x="20320" y="0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FEE177-3010-4BD4-ACEB-6F1794B37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1" y="1455214"/>
            <a:ext cx="5555603" cy="47041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4CF4CE-BEDE-FD0D-4FB9-5D4D263F1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4557" y="2072082"/>
            <a:ext cx="5597925" cy="47859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54D63E-ADA6-8177-2A6C-E150E131AEAE}"/>
              </a:ext>
            </a:extLst>
          </p:cNvPr>
          <p:cNvSpPr txBox="1"/>
          <p:nvPr/>
        </p:nvSpPr>
        <p:spPr>
          <a:xfrm rot="16200000">
            <a:off x="3728720" y="3767128"/>
            <a:ext cx="1137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RYAN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7554D5-DB61-C2EA-7BCA-F180736070AA}"/>
              </a:ext>
            </a:extLst>
          </p:cNvPr>
          <p:cNvSpPr txBox="1"/>
          <p:nvPr/>
        </p:nvSpPr>
        <p:spPr>
          <a:xfrm rot="16200000">
            <a:off x="10058401" y="4287019"/>
            <a:ext cx="1137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RYAN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EDC0133-EAC8-42CF-4384-F83C106C9584}"/>
              </a:ext>
            </a:extLst>
          </p:cNvPr>
          <p:cNvSpPr/>
          <p:nvPr/>
        </p:nvSpPr>
        <p:spPr>
          <a:xfrm>
            <a:off x="8625840" y="4185920"/>
            <a:ext cx="1564640" cy="711200"/>
          </a:xfrm>
          <a:custGeom>
            <a:avLst/>
            <a:gdLst>
              <a:gd name="connsiteX0" fmla="*/ 1717040 w 1757680"/>
              <a:gd name="connsiteY0" fmla="*/ 30480 h 721360"/>
              <a:gd name="connsiteX1" fmla="*/ 1757680 w 1757680"/>
              <a:gd name="connsiteY1" fmla="*/ 721360 h 721360"/>
              <a:gd name="connsiteX2" fmla="*/ 0 w 1757680"/>
              <a:gd name="connsiteY2" fmla="*/ 660400 h 721360"/>
              <a:gd name="connsiteX3" fmla="*/ 40640 w 1757680"/>
              <a:gd name="connsiteY3" fmla="*/ 0 h 721360"/>
              <a:gd name="connsiteX4" fmla="*/ 1717040 w 1757680"/>
              <a:gd name="connsiteY4" fmla="*/ 30480 h 721360"/>
              <a:gd name="connsiteX0" fmla="*/ 1676400 w 1717040"/>
              <a:gd name="connsiteY0" fmla="*/ 30480 h 721360"/>
              <a:gd name="connsiteX1" fmla="*/ 1717040 w 1717040"/>
              <a:gd name="connsiteY1" fmla="*/ 721360 h 721360"/>
              <a:gd name="connsiteX2" fmla="*/ 152400 w 1717040"/>
              <a:gd name="connsiteY2" fmla="*/ 660400 h 721360"/>
              <a:gd name="connsiteX3" fmla="*/ 0 w 1717040"/>
              <a:gd name="connsiteY3" fmla="*/ 0 h 721360"/>
              <a:gd name="connsiteX4" fmla="*/ 1676400 w 1717040"/>
              <a:gd name="connsiteY4" fmla="*/ 30480 h 721360"/>
              <a:gd name="connsiteX0" fmla="*/ 1524000 w 1564640"/>
              <a:gd name="connsiteY0" fmla="*/ 20320 h 711200"/>
              <a:gd name="connsiteX1" fmla="*/ 1564640 w 1564640"/>
              <a:gd name="connsiteY1" fmla="*/ 711200 h 711200"/>
              <a:gd name="connsiteX2" fmla="*/ 0 w 1564640"/>
              <a:gd name="connsiteY2" fmla="*/ 650240 h 711200"/>
              <a:gd name="connsiteX3" fmla="*/ 0 w 1564640"/>
              <a:gd name="connsiteY3" fmla="*/ 0 h 711200"/>
              <a:gd name="connsiteX4" fmla="*/ 1524000 w 1564640"/>
              <a:gd name="connsiteY4" fmla="*/ 2032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4640" h="711200">
                <a:moveTo>
                  <a:pt x="1524000" y="20320"/>
                </a:moveTo>
                <a:lnTo>
                  <a:pt x="1564640" y="711200"/>
                </a:lnTo>
                <a:lnTo>
                  <a:pt x="0" y="650240"/>
                </a:lnTo>
                <a:lnTo>
                  <a:pt x="0" y="0"/>
                </a:lnTo>
                <a:lnTo>
                  <a:pt x="1524000" y="20320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63CE785-DB3B-87C7-197E-0AC69D28304F}"/>
              </a:ext>
            </a:extLst>
          </p:cNvPr>
          <p:cNvSpPr/>
          <p:nvPr/>
        </p:nvSpPr>
        <p:spPr>
          <a:xfrm>
            <a:off x="2338223" y="3428860"/>
            <a:ext cx="1564640" cy="711200"/>
          </a:xfrm>
          <a:custGeom>
            <a:avLst/>
            <a:gdLst>
              <a:gd name="connsiteX0" fmla="*/ 1717040 w 1757680"/>
              <a:gd name="connsiteY0" fmla="*/ 30480 h 721360"/>
              <a:gd name="connsiteX1" fmla="*/ 1757680 w 1757680"/>
              <a:gd name="connsiteY1" fmla="*/ 721360 h 721360"/>
              <a:gd name="connsiteX2" fmla="*/ 0 w 1757680"/>
              <a:gd name="connsiteY2" fmla="*/ 660400 h 721360"/>
              <a:gd name="connsiteX3" fmla="*/ 40640 w 1757680"/>
              <a:gd name="connsiteY3" fmla="*/ 0 h 721360"/>
              <a:gd name="connsiteX4" fmla="*/ 1717040 w 1757680"/>
              <a:gd name="connsiteY4" fmla="*/ 30480 h 721360"/>
              <a:gd name="connsiteX0" fmla="*/ 1676400 w 1717040"/>
              <a:gd name="connsiteY0" fmla="*/ 30480 h 721360"/>
              <a:gd name="connsiteX1" fmla="*/ 1717040 w 1717040"/>
              <a:gd name="connsiteY1" fmla="*/ 721360 h 721360"/>
              <a:gd name="connsiteX2" fmla="*/ 152400 w 1717040"/>
              <a:gd name="connsiteY2" fmla="*/ 660400 h 721360"/>
              <a:gd name="connsiteX3" fmla="*/ 0 w 1717040"/>
              <a:gd name="connsiteY3" fmla="*/ 0 h 721360"/>
              <a:gd name="connsiteX4" fmla="*/ 1676400 w 1717040"/>
              <a:gd name="connsiteY4" fmla="*/ 30480 h 721360"/>
              <a:gd name="connsiteX0" fmla="*/ 1524000 w 1564640"/>
              <a:gd name="connsiteY0" fmla="*/ 20320 h 711200"/>
              <a:gd name="connsiteX1" fmla="*/ 1564640 w 1564640"/>
              <a:gd name="connsiteY1" fmla="*/ 711200 h 711200"/>
              <a:gd name="connsiteX2" fmla="*/ 0 w 1564640"/>
              <a:gd name="connsiteY2" fmla="*/ 650240 h 711200"/>
              <a:gd name="connsiteX3" fmla="*/ 0 w 1564640"/>
              <a:gd name="connsiteY3" fmla="*/ 0 h 711200"/>
              <a:gd name="connsiteX4" fmla="*/ 1524000 w 1564640"/>
              <a:gd name="connsiteY4" fmla="*/ 20320 h 71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4640" h="711200">
                <a:moveTo>
                  <a:pt x="1524000" y="20320"/>
                </a:moveTo>
                <a:lnTo>
                  <a:pt x="1564640" y="711200"/>
                </a:lnTo>
                <a:lnTo>
                  <a:pt x="0" y="650240"/>
                </a:lnTo>
                <a:lnTo>
                  <a:pt x="0" y="0"/>
                </a:lnTo>
                <a:lnTo>
                  <a:pt x="1524000" y="20320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8654E81-26DA-AFA8-27FF-B5C995B2C0F1}"/>
              </a:ext>
            </a:extLst>
          </p:cNvPr>
          <p:cNvSpPr/>
          <p:nvPr/>
        </p:nvSpPr>
        <p:spPr>
          <a:xfrm>
            <a:off x="8199120" y="4958080"/>
            <a:ext cx="1798320" cy="690880"/>
          </a:xfrm>
          <a:custGeom>
            <a:avLst/>
            <a:gdLst>
              <a:gd name="connsiteX0" fmla="*/ 10160 w 1798320"/>
              <a:gd name="connsiteY0" fmla="*/ 0 h 690880"/>
              <a:gd name="connsiteX1" fmla="*/ 0 w 1798320"/>
              <a:gd name="connsiteY1" fmla="*/ 680720 h 690880"/>
              <a:gd name="connsiteX2" fmla="*/ 1798320 w 1798320"/>
              <a:gd name="connsiteY2" fmla="*/ 690880 h 690880"/>
              <a:gd name="connsiteX3" fmla="*/ 1788160 w 1798320"/>
              <a:gd name="connsiteY3" fmla="*/ 447040 h 690880"/>
              <a:gd name="connsiteX4" fmla="*/ 1706880 w 1798320"/>
              <a:gd name="connsiteY4" fmla="*/ 447040 h 690880"/>
              <a:gd name="connsiteX5" fmla="*/ 1717040 w 1798320"/>
              <a:gd name="connsiteY5" fmla="*/ 10160 h 690880"/>
              <a:gd name="connsiteX6" fmla="*/ 10160 w 1798320"/>
              <a:gd name="connsiteY6" fmla="*/ 0 h 690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8320" h="690880">
                <a:moveTo>
                  <a:pt x="10160" y="0"/>
                </a:moveTo>
                <a:lnTo>
                  <a:pt x="0" y="680720"/>
                </a:lnTo>
                <a:lnTo>
                  <a:pt x="1798320" y="690880"/>
                </a:lnTo>
                <a:lnTo>
                  <a:pt x="1788160" y="447040"/>
                </a:lnTo>
                <a:lnTo>
                  <a:pt x="1706880" y="447040"/>
                </a:lnTo>
                <a:lnTo>
                  <a:pt x="1717040" y="10160"/>
                </a:lnTo>
                <a:lnTo>
                  <a:pt x="10160" y="0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D6BC1E7-B875-817E-4A44-334E99F1B489}"/>
              </a:ext>
            </a:extLst>
          </p:cNvPr>
          <p:cNvSpPr/>
          <p:nvPr/>
        </p:nvSpPr>
        <p:spPr>
          <a:xfrm>
            <a:off x="1884679" y="4185920"/>
            <a:ext cx="1798320" cy="690880"/>
          </a:xfrm>
          <a:custGeom>
            <a:avLst/>
            <a:gdLst>
              <a:gd name="connsiteX0" fmla="*/ 10160 w 1798320"/>
              <a:gd name="connsiteY0" fmla="*/ 0 h 690880"/>
              <a:gd name="connsiteX1" fmla="*/ 0 w 1798320"/>
              <a:gd name="connsiteY1" fmla="*/ 680720 h 690880"/>
              <a:gd name="connsiteX2" fmla="*/ 1798320 w 1798320"/>
              <a:gd name="connsiteY2" fmla="*/ 690880 h 690880"/>
              <a:gd name="connsiteX3" fmla="*/ 1788160 w 1798320"/>
              <a:gd name="connsiteY3" fmla="*/ 447040 h 690880"/>
              <a:gd name="connsiteX4" fmla="*/ 1706880 w 1798320"/>
              <a:gd name="connsiteY4" fmla="*/ 447040 h 690880"/>
              <a:gd name="connsiteX5" fmla="*/ 1717040 w 1798320"/>
              <a:gd name="connsiteY5" fmla="*/ 10160 h 690880"/>
              <a:gd name="connsiteX6" fmla="*/ 10160 w 1798320"/>
              <a:gd name="connsiteY6" fmla="*/ 0 h 690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8320" h="690880">
                <a:moveTo>
                  <a:pt x="10160" y="0"/>
                </a:moveTo>
                <a:lnTo>
                  <a:pt x="0" y="680720"/>
                </a:lnTo>
                <a:lnTo>
                  <a:pt x="1798320" y="690880"/>
                </a:lnTo>
                <a:lnTo>
                  <a:pt x="1788160" y="447040"/>
                </a:lnTo>
                <a:lnTo>
                  <a:pt x="1706880" y="447040"/>
                </a:lnTo>
                <a:lnTo>
                  <a:pt x="1717040" y="10160"/>
                </a:lnTo>
                <a:lnTo>
                  <a:pt x="10160" y="0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BC10C8F-30EC-49BA-1CFC-5251447A38F7}"/>
              </a:ext>
            </a:extLst>
          </p:cNvPr>
          <p:cNvSpPr/>
          <p:nvPr/>
        </p:nvSpPr>
        <p:spPr>
          <a:xfrm>
            <a:off x="9926320" y="4988560"/>
            <a:ext cx="375920" cy="416560"/>
          </a:xfrm>
          <a:custGeom>
            <a:avLst/>
            <a:gdLst>
              <a:gd name="connsiteX0" fmla="*/ 365760 w 375920"/>
              <a:gd name="connsiteY0" fmla="*/ 416560 h 416560"/>
              <a:gd name="connsiteX1" fmla="*/ 375920 w 375920"/>
              <a:gd name="connsiteY1" fmla="*/ 10160 h 416560"/>
              <a:gd name="connsiteX2" fmla="*/ 0 w 375920"/>
              <a:gd name="connsiteY2" fmla="*/ 0 h 416560"/>
              <a:gd name="connsiteX3" fmla="*/ 10160 w 375920"/>
              <a:gd name="connsiteY3" fmla="*/ 375920 h 416560"/>
              <a:gd name="connsiteX4" fmla="*/ 365760 w 375920"/>
              <a:gd name="connsiteY4" fmla="*/ 416560 h 41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920" h="416560">
                <a:moveTo>
                  <a:pt x="365760" y="416560"/>
                </a:moveTo>
                <a:lnTo>
                  <a:pt x="375920" y="10160"/>
                </a:lnTo>
                <a:lnTo>
                  <a:pt x="0" y="0"/>
                </a:lnTo>
                <a:lnTo>
                  <a:pt x="10160" y="375920"/>
                </a:lnTo>
                <a:lnTo>
                  <a:pt x="365760" y="416560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11713C9-A45E-1373-DE0D-5449CDDE9CFB}"/>
              </a:ext>
            </a:extLst>
          </p:cNvPr>
          <p:cNvSpPr/>
          <p:nvPr/>
        </p:nvSpPr>
        <p:spPr>
          <a:xfrm>
            <a:off x="3587903" y="4211180"/>
            <a:ext cx="375920" cy="416560"/>
          </a:xfrm>
          <a:custGeom>
            <a:avLst/>
            <a:gdLst>
              <a:gd name="connsiteX0" fmla="*/ 365760 w 375920"/>
              <a:gd name="connsiteY0" fmla="*/ 416560 h 416560"/>
              <a:gd name="connsiteX1" fmla="*/ 375920 w 375920"/>
              <a:gd name="connsiteY1" fmla="*/ 10160 h 416560"/>
              <a:gd name="connsiteX2" fmla="*/ 0 w 375920"/>
              <a:gd name="connsiteY2" fmla="*/ 0 h 416560"/>
              <a:gd name="connsiteX3" fmla="*/ 10160 w 375920"/>
              <a:gd name="connsiteY3" fmla="*/ 375920 h 416560"/>
              <a:gd name="connsiteX4" fmla="*/ 365760 w 375920"/>
              <a:gd name="connsiteY4" fmla="*/ 416560 h 41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920" h="416560">
                <a:moveTo>
                  <a:pt x="365760" y="416560"/>
                </a:moveTo>
                <a:lnTo>
                  <a:pt x="375920" y="10160"/>
                </a:lnTo>
                <a:lnTo>
                  <a:pt x="0" y="0"/>
                </a:lnTo>
                <a:lnTo>
                  <a:pt x="10160" y="375920"/>
                </a:lnTo>
                <a:lnTo>
                  <a:pt x="365760" y="416560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9174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9162" r="16603"/>
          <a:stretch/>
        </p:blipFill>
        <p:spPr>
          <a:xfrm>
            <a:off x="6934153" y="1644223"/>
            <a:ext cx="4811281" cy="47815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CB4A22C-DBE8-8F7C-39DE-963B8F5071FF}"/>
              </a:ext>
            </a:extLst>
          </p:cNvPr>
          <p:cNvSpPr/>
          <p:nvPr/>
        </p:nvSpPr>
        <p:spPr>
          <a:xfrm>
            <a:off x="8958794" y="162455"/>
            <a:ext cx="762000" cy="68326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DC875D-F4FA-A37B-DC6E-A355EC4CCC37}"/>
              </a:ext>
            </a:extLst>
          </p:cNvPr>
          <p:cNvSpPr txBox="1"/>
          <p:nvPr/>
        </p:nvSpPr>
        <p:spPr>
          <a:xfrm>
            <a:off x="4589260" y="36473"/>
            <a:ext cx="3013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District 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A9ECF7-DC56-883B-9EDC-739B1AA913E2}"/>
              </a:ext>
            </a:extLst>
          </p:cNvPr>
          <p:cNvSpPr txBox="1"/>
          <p:nvPr/>
        </p:nvSpPr>
        <p:spPr>
          <a:xfrm>
            <a:off x="9720794" y="0"/>
            <a:ext cx="1633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Location of proposed </a:t>
            </a:r>
            <a:br>
              <a:rPr lang="en-US" dirty="0"/>
            </a:br>
            <a:r>
              <a:rPr lang="en-US" dirty="0"/>
              <a:t>zoning change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184300-F450-6EC3-3C55-CCB7C9957600}"/>
              </a:ext>
            </a:extLst>
          </p:cNvPr>
          <p:cNvSpPr txBox="1"/>
          <p:nvPr/>
        </p:nvSpPr>
        <p:spPr>
          <a:xfrm>
            <a:off x="248276" y="630942"/>
            <a:ext cx="5325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Current – Residential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21FBD7-F059-6BC9-AC5F-0291B6D60203}"/>
              </a:ext>
            </a:extLst>
          </p:cNvPr>
          <p:cNvSpPr txBox="1"/>
          <p:nvPr/>
        </p:nvSpPr>
        <p:spPr>
          <a:xfrm>
            <a:off x="6675331" y="1149146"/>
            <a:ext cx="5328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Proposed – Mixed Use</a:t>
            </a:r>
          </a:p>
        </p:txBody>
      </p:sp>
      <p:sp>
        <p:nvSpPr>
          <p:cNvPr id="18" name="Freeform 17"/>
          <p:cNvSpPr/>
          <p:nvPr/>
        </p:nvSpPr>
        <p:spPr>
          <a:xfrm>
            <a:off x="8904303" y="3027285"/>
            <a:ext cx="284085" cy="1233997"/>
          </a:xfrm>
          <a:custGeom>
            <a:avLst/>
            <a:gdLst>
              <a:gd name="connsiteX0" fmla="*/ 257452 w 284085"/>
              <a:gd name="connsiteY0" fmla="*/ 8878 h 1233997"/>
              <a:gd name="connsiteX1" fmla="*/ 53266 w 284085"/>
              <a:gd name="connsiteY1" fmla="*/ 0 h 1233997"/>
              <a:gd name="connsiteX2" fmla="*/ 53266 w 284085"/>
              <a:gd name="connsiteY2" fmla="*/ 213065 h 1233997"/>
              <a:gd name="connsiteX3" fmla="*/ 0 w 284085"/>
              <a:gd name="connsiteY3" fmla="*/ 213065 h 1233997"/>
              <a:gd name="connsiteX4" fmla="*/ 79899 w 284085"/>
              <a:gd name="connsiteY4" fmla="*/ 1074198 h 1233997"/>
              <a:gd name="connsiteX5" fmla="*/ 8878 w 284085"/>
              <a:gd name="connsiteY5" fmla="*/ 1065321 h 1233997"/>
              <a:gd name="connsiteX6" fmla="*/ 8878 w 284085"/>
              <a:gd name="connsiteY6" fmla="*/ 1233997 h 1233997"/>
              <a:gd name="connsiteX7" fmla="*/ 284085 w 284085"/>
              <a:gd name="connsiteY7" fmla="*/ 1233997 h 1233997"/>
              <a:gd name="connsiteX8" fmla="*/ 257452 w 284085"/>
              <a:gd name="connsiteY8" fmla="*/ 8878 h 123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085" h="1233997">
                <a:moveTo>
                  <a:pt x="257452" y="8878"/>
                </a:moveTo>
                <a:lnTo>
                  <a:pt x="53266" y="0"/>
                </a:lnTo>
                <a:lnTo>
                  <a:pt x="53266" y="213065"/>
                </a:lnTo>
                <a:lnTo>
                  <a:pt x="0" y="213065"/>
                </a:lnTo>
                <a:lnTo>
                  <a:pt x="79899" y="1074198"/>
                </a:lnTo>
                <a:lnTo>
                  <a:pt x="8878" y="1065321"/>
                </a:lnTo>
                <a:lnTo>
                  <a:pt x="8878" y="1233997"/>
                </a:lnTo>
                <a:lnTo>
                  <a:pt x="284085" y="1233997"/>
                </a:lnTo>
                <a:lnTo>
                  <a:pt x="257452" y="8878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B81748-B2B7-C440-8D0C-FEEE18C0F9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53" b="2853"/>
          <a:stretch/>
        </p:blipFill>
        <p:spPr>
          <a:xfrm>
            <a:off x="419916" y="1253508"/>
            <a:ext cx="5153744" cy="478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224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43350"/>
            <a:ext cx="7658100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400" dirty="0">
                <a:solidFill>
                  <a:srgbClr val="44546A"/>
                </a:solidFill>
                <a:latin typeface="Tahoma"/>
                <a:cs typeface="Tahoma"/>
              </a:rPr>
              <a:t>Work</a:t>
            </a:r>
            <a:r>
              <a:rPr sz="4400" spc="-140" dirty="0">
                <a:solidFill>
                  <a:srgbClr val="44546A"/>
                </a:solidFill>
                <a:latin typeface="Tahoma"/>
                <a:cs typeface="Tahoma"/>
              </a:rPr>
              <a:t> </a:t>
            </a:r>
            <a:r>
              <a:rPr sz="4400" dirty="0">
                <a:solidFill>
                  <a:srgbClr val="44546A"/>
                </a:solidFill>
                <a:latin typeface="Tahoma"/>
                <a:cs typeface="Tahoma"/>
              </a:rPr>
              <a:t>accomplished</a:t>
            </a:r>
            <a:r>
              <a:rPr sz="4400" spc="-114" dirty="0">
                <a:solidFill>
                  <a:srgbClr val="44546A"/>
                </a:solidFill>
                <a:latin typeface="Tahoma"/>
                <a:cs typeface="Tahoma"/>
              </a:rPr>
              <a:t> </a:t>
            </a:r>
            <a:r>
              <a:rPr sz="4400" dirty="0">
                <a:solidFill>
                  <a:srgbClr val="44546A"/>
                </a:solidFill>
                <a:latin typeface="Tahoma"/>
                <a:cs typeface="Tahoma"/>
              </a:rPr>
              <a:t>to</a:t>
            </a:r>
            <a:r>
              <a:rPr sz="4400" spc="-170" dirty="0">
                <a:solidFill>
                  <a:srgbClr val="44546A"/>
                </a:solidFill>
                <a:latin typeface="Tahoma"/>
                <a:cs typeface="Tahoma"/>
              </a:rPr>
              <a:t> </a:t>
            </a:r>
            <a:r>
              <a:rPr sz="4400" spc="-20" dirty="0">
                <a:solidFill>
                  <a:srgbClr val="44546A"/>
                </a:solidFill>
                <a:latin typeface="Tahoma"/>
                <a:cs typeface="Tahoma"/>
              </a:rPr>
              <a:t>date</a:t>
            </a:r>
            <a:endParaRPr sz="4400" dirty="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6941" y="1705025"/>
            <a:ext cx="7160259" cy="4580741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sz="2000" b="1" spc="-10" dirty="0">
                <a:latin typeface="Calibri"/>
                <a:cs typeface="Calibri"/>
              </a:rPr>
              <a:t>Meetings:</a:t>
            </a:r>
            <a:endParaRPr sz="2000" dirty="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240665" algn="l"/>
              </a:tabLst>
            </a:pPr>
            <a:r>
              <a:rPr sz="2000" spc="-10" dirty="0">
                <a:latin typeface="Calibri"/>
                <a:cs typeface="Calibri"/>
              </a:rPr>
              <a:t>Stakeholders</a:t>
            </a:r>
            <a:endParaRPr sz="2000" dirty="0">
              <a:latin typeface="Calibri"/>
              <a:cs typeface="Calibri"/>
            </a:endParaRPr>
          </a:p>
          <a:p>
            <a:pPr marL="697865" lvl="1" indent="-227965">
              <a:lnSpc>
                <a:spcPct val="100000"/>
              </a:lnSpc>
              <a:spcBef>
                <a:spcPts val="470"/>
              </a:spcBef>
              <a:buFont typeface="Arial"/>
              <a:buChar char="•"/>
              <a:tabLst>
                <a:tab pos="697865" algn="l"/>
              </a:tabLst>
            </a:pPr>
            <a:r>
              <a:rPr sz="1700" dirty="0">
                <a:latin typeface="Calibri"/>
                <a:cs typeface="Calibri"/>
              </a:rPr>
              <a:t>City</a:t>
            </a:r>
            <a:r>
              <a:rPr sz="1700" spc="-1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Council</a:t>
            </a:r>
            <a:r>
              <a:rPr sz="1700" spc="-10" dirty="0">
                <a:latin typeface="Calibri"/>
                <a:cs typeface="Calibri"/>
              </a:rPr>
              <a:t> Members</a:t>
            </a:r>
            <a:endParaRPr sz="1700" dirty="0">
              <a:latin typeface="Calibri"/>
              <a:cs typeface="Calibri"/>
            </a:endParaRPr>
          </a:p>
          <a:p>
            <a:pPr marL="697865" lvl="1" indent="-227965">
              <a:lnSpc>
                <a:spcPct val="100000"/>
              </a:lnSpc>
              <a:spcBef>
                <a:spcPts val="405"/>
              </a:spcBef>
              <a:buFont typeface="Arial"/>
              <a:buChar char="•"/>
              <a:tabLst>
                <a:tab pos="697865" algn="l"/>
              </a:tabLst>
            </a:pPr>
            <a:r>
              <a:rPr sz="1700" dirty="0">
                <a:latin typeface="Calibri"/>
                <a:cs typeface="Calibri"/>
              </a:rPr>
              <a:t>Planning</a:t>
            </a:r>
            <a:r>
              <a:rPr sz="1700" spc="-6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and</a:t>
            </a:r>
            <a:r>
              <a:rPr sz="1700" spc="-5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Zoning</a:t>
            </a:r>
            <a:r>
              <a:rPr sz="1700" spc="-35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Commissioners</a:t>
            </a:r>
            <a:endParaRPr sz="1700" dirty="0">
              <a:latin typeface="Calibri"/>
              <a:cs typeface="Calibri"/>
            </a:endParaRPr>
          </a:p>
          <a:p>
            <a:pPr marL="697865" lvl="1" indent="-227965">
              <a:lnSpc>
                <a:spcPct val="100000"/>
              </a:lnSpc>
              <a:spcBef>
                <a:spcPts val="385"/>
              </a:spcBef>
              <a:buFont typeface="Arial"/>
              <a:buChar char="•"/>
              <a:tabLst>
                <a:tab pos="697865" algn="l"/>
              </a:tabLst>
            </a:pPr>
            <a:r>
              <a:rPr sz="1700" dirty="0">
                <a:latin typeface="Calibri"/>
                <a:cs typeface="Calibri"/>
              </a:rPr>
              <a:t>Historic</a:t>
            </a:r>
            <a:r>
              <a:rPr sz="1700" spc="-5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Preservation</a:t>
            </a:r>
            <a:r>
              <a:rPr sz="1700" spc="-50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Commissioners</a:t>
            </a:r>
            <a:endParaRPr sz="1700" dirty="0">
              <a:latin typeface="Calibri"/>
              <a:cs typeface="Calibri"/>
            </a:endParaRPr>
          </a:p>
          <a:p>
            <a:pPr marL="697865" lvl="1" indent="-227965">
              <a:lnSpc>
                <a:spcPct val="100000"/>
              </a:lnSpc>
              <a:spcBef>
                <a:spcPts val="385"/>
              </a:spcBef>
              <a:buFont typeface="Arial"/>
              <a:buChar char="•"/>
              <a:tabLst>
                <a:tab pos="697865" algn="l"/>
              </a:tabLst>
            </a:pPr>
            <a:r>
              <a:rPr sz="1700" dirty="0">
                <a:latin typeface="Calibri"/>
                <a:cs typeface="Calibri"/>
              </a:rPr>
              <a:t>Residents</a:t>
            </a:r>
            <a:r>
              <a:rPr sz="1700" spc="-5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and</a:t>
            </a:r>
            <a:r>
              <a:rPr sz="1700" spc="-5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the</a:t>
            </a:r>
            <a:r>
              <a:rPr sz="1700" spc="-6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general</a:t>
            </a:r>
            <a:r>
              <a:rPr sz="1700" spc="-30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public</a:t>
            </a:r>
            <a:endParaRPr sz="1700" dirty="0">
              <a:latin typeface="Calibri"/>
              <a:cs typeface="Calibri"/>
            </a:endParaRPr>
          </a:p>
          <a:p>
            <a:pPr marL="697865" lvl="1" indent="-227965">
              <a:lnSpc>
                <a:spcPct val="100000"/>
              </a:lnSpc>
              <a:spcBef>
                <a:spcPts val="384"/>
              </a:spcBef>
              <a:buFont typeface="Arial"/>
              <a:buChar char="•"/>
              <a:tabLst>
                <a:tab pos="697865" algn="l"/>
              </a:tabLst>
            </a:pPr>
            <a:r>
              <a:rPr sz="1700" dirty="0">
                <a:latin typeface="Calibri"/>
                <a:cs typeface="Calibri"/>
              </a:rPr>
              <a:t>Engineers</a:t>
            </a:r>
            <a:r>
              <a:rPr sz="1700" spc="-5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and</a:t>
            </a:r>
            <a:r>
              <a:rPr sz="1700" spc="-5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design</a:t>
            </a:r>
            <a:r>
              <a:rPr sz="1700" spc="-50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professionals</a:t>
            </a:r>
            <a:endParaRPr sz="1700" dirty="0">
              <a:latin typeface="Calibri"/>
              <a:cs typeface="Calibri"/>
            </a:endParaRPr>
          </a:p>
          <a:p>
            <a:pPr marL="697865" lvl="1" indent="-227965">
              <a:lnSpc>
                <a:spcPct val="100000"/>
              </a:lnSpc>
              <a:spcBef>
                <a:spcPts val="380"/>
              </a:spcBef>
              <a:buFont typeface="Arial"/>
              <a:buChar char="•"/>
              <a:tabLst>
                <a:tab pos="697865" algn="l"/>
              </a:tabLst>
            </a:pPr>
            <a:r>
              <a:rPr sz="1700" dirty="0">
                <a:latin typeface="Calibri"/>
                <a:cs typeface="Calibri"/>
              </a:rPr>
              <a:t>Realtors</a:t>
            </a:r>
            <a:r>
              <a:rPr sz="1700" spc="-5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and</a:t>
            </a:r>
            <a:r>
              <a:rPr sz="1700" spc="-85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brokers</a:t>
            </a:r>
            <a:endParaRPr sz="1700" dirty="0">
              <a:latin typeface="Calibri"/>
              <a:cs typeface="Calibri"/>
            </a:endParaRPr>
          </a:p>
          <a:p>
            <a:pPr marL="697865" lvl="1" indent="-227965">
              <a:lnSpc>
                <a:spcPct val="100000"/>
              </a:lnSpc>
              <a:spcBef>
                <a:spcPts val="385"/>
              </a:spcBef>
              <a:buFont typeface="Arial"/>
              <a:buChar char="•"/>
              <a:tabLst>
                <a:tab pos="697865" algn="l"/>
              </a:tabLst>
            </a:pPr>
            <a:r>
              <a:rPr sz="1700" spc="-10" dirty="0">
                <a:latin typeface="Calibri"/>
                <a:cs typeface="Calibri"/>
              </a:rPr>
              <a:t>Contractors</a:t>
            </a:r>
            <a:endParaRPr sz="1700" dirty="0">
              <a:latin typeface="Calibri"/>
              <a:cs typeface="Calibri"/>
            </a:endParaRPr>
          </a:p>
          <a:p>
            <a:pPr marL="697865" lvl="1" indent="-227965">
              <a:lnSpc>
                <a:spcPct val="100000"/>
              </a:lnSpc>
              <a:spcBef>
                <a:spcPts val="409"/>
              </a:spcBef>
              <a:buFont typeface="Arial"/>
              <a:buChar char="•"/>
              <a:tabLst>
                <a:tab pos="697865" algn="l"/>
              </a:tabLst>
            </a:pPr>
            <a:r>
              <a:rPr sz="1700" dirty="0">
                <a:latin typeface="Calibri"/>
                <a:cs typeface="Calibri"/>
              </a:rPr>
              <a:t>Business</a:t>
            </a:r>
            <a:r>
              <a:rPr sz="1700" spc="-45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leaders</a:t>
            </a:r>
            <a:endParaRPr sz="1700" dirty="0">
              <a:latin typeface="Calibri"/>
              <a:cs typeface="Calibri"/>
            </a:endParaRPr>
          </a:p>
          <a:p>
            <a:pPr marL="240665" indent="-227965">
              <a:lnSpc>
                <a:spcPct val="100000"/>
              </a:lnSpc>
              <a:spcBef>
                <a:spcPts val="370"/>
              </a:spcBef>
              <a:buFont typeface="Arial"/>
              <a:buChar char="•"/>
              <a:tabLst>
                <a:tab pos="240665" algn="l"/>
              </a:tabLst>
            </a:pPr>
            <a:r>
              <a:rPr sz="2000" dirty="0">
                <a:latin typeface="Calibri"/>
                <a:cs typeface="Calibri"/>
              </a:rPr>
              <a:t>Neighborhood</a:t>
            </a:r>
            <a:r>
              <a:rPr sz="2000" spc="-9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Meetings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Across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City</a:t>
            </a:r>
            <a:endParaRPr sz="2000" dirty="0">
              <a:latin typeface="Calibri"/>
              <a:cs typeface="Calibri"/>
            </a:endParaRPr>
          </a:p>
          <a:p>
            <a:pPr marL="697865" lvl="1" indent="-227965">
              <a:lnSpc>
                <a:spcPct val="100000"/>
              </a:lnSpc>
              <a:spcBef>
                <a:spcPts val="495"/>
              </a:spcBef>
              <a:buFont typeface="Arial"/>
              <a:buChar char="•"/>
              <a:tabLst>
                <a:tab pos="697865" algn="l"/>
              </a:tabLst>
            </a:pPr>
            <a:r>
              <a:rPr sz="1700" dirty="0">
                <a:latin typeface="Calibri"/>
                <a:cs typeface="Calibri"/>
              </a:rPr>
              <a:t>MLK</a:t>
            </a:r>
            <a:r>
              <a:rPr sz="1700" spc="-20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Center</a:t>
            </a:r>
            <a:r>
              <a:rPr lang="en-US" sz="1700" spc="-10" dirty="0">
                <a:latin typeface="Calibri"/>
                <a:cs typeface="Calibri"/>
              </a:rPr>
              <a:t> – Tuesday, March 12, 2019</a:t>
            </a:r>
            <a:endParaRPr sz="1700" dirty="0">
              <a:latin typeface="Calibri"/>
              <a:cs typeface="Calibri"/>
            </a:endParaRPr>
          </a:p>
          <a:p>
            <a:pPr marL="697865" lvl="1" indent="-227965">
              <a:lnSpc>
                <a:spcPct val="100000"/>
              </a:lnSpc>
              <a:spcBef>
                <a:spcPts val="380"/>
              </a:spcBef>
              <a:buFont typeface="Arial"/>
              <a:buChar char="•"/>
              <a:tabLst>
                <a:tab pos="697865" algn="l"/>
              </a:tabLst>
            </a:pPr>
            <a:r>
              <a:rPr sz="1700" dirty="0">
                <a:latin typeface="Calibri"/>
                <a:cs typeface="Calibri"/>
              </a:rPr>
              <a:t>Prien</a:t>
            </a:r>
            <a:r>
              <a:rPr sz="1700" spc="-45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Lake</a:t>
            </a:r>
            <a:r>
              <a:rPr sz="1700" spc="-40" dirty="0">
                <a:latin typeface="Calibri"/>
                <a:cs typeface="Calibri"/>
              </a:rPr>
              <a:t> </a:t>
            </a:r>
            <a:r>
              <a:rPr sz="1700" spc="-20" dirty="0">
                <a:latin typeface="Calibri"/>
                <a:cs typeface="Calibri"/>
              </a:rPr>
              <a:t>Par</a:t>
            </a:r>
            <a:r>
              <a:rPr lang="en-US" sz="1700" spc="-20" dirty="0">
                <a:latin typeface="Calibri"/>
                <a:cs typeface="Calibri"/>
              </a:rPr>
              <a:t>k – Wednesday, March 13, 2019</a:t>
            </a:r>
            <a:endParaRPr sz="1700" dirty="0">
              <a:latin typeface="Calibri"/>
              <a:cs typeface="Calibri"/>
            </a:endParaRPr>
          </a:p>
          <a:p>
            <a:pPr marL="697865" lvl="1" indent="-227965">
              <a:lnSpc>
                <a:spcPct val="100000"/>
              </a:lnSpc>
              <a:spcBef>
                <a:spcPts val="385"/>
              </a:spcBef>
              <a:buFont typeface="Arial"/>
              <a:buChar char="•"/>
              <a:tabLst>
                <a:tab pos="697865" algn="l"/>
              </a:tabLst>
            </a:pPr>
            <a:r>
              <a:rPr sz="1700" dirty="0">
                <a:latin typeface="Calibri"/>
                <a:cs typeface="Calibri"/>
              </a:rPr>
              <a:t>Oak</a:t>
            </a:r>
            <a:r>
              <a:rPr sz="1700" spc="-4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Park</a:t>
            </a:r>
            <a:r>
              <a:rPr sz="1700" spc="-40" dirty="0">
                <a:latin typeface="Calibri"/>
                <a:cs typeface="Calibri"/>
              </a:rPr>
              <a:t> </a:t>
            </a:r>
            <a:r>
              <a:rPr sz="1700" dirty="0">
                <a:latin typeface="Calibri"/>
                <a:cs typeface="Calibri"/>
              </a:rPr>
              <a:t>Middle</a:t>
            </a:r>
            <a:r>
              <a:rPr sz="1700" spc="-40" dirty="0">
                <a:latin typeface="Calibri"/>
                <a:cs typeface="Calibri"/>
              </a:rPr>
              <a:t> </a:t>
            </a:r>
            <a:r>
              <a:rPr sz="1700" spc="-10" dirty="0">
                <a:latin typeface="Calibri"/>
                <a:cs typeface="Calibri"/>
              </a:rPr>
              <a:t>School</a:t>
            </a:r>
            <a:r>
              <a:rPr lang="en-US" sz="1700" spc="-10" dirty="0">
                <a:latin typeface="Calibri"/>
                <a:cs typeface="Calibri"/>
              </a:rPr>
              <a:t> – Thursday, March 14, 2019</a:t>
            </a:r>
            <a:endParaRPr sz="1700" dirty="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50859" y="2822826"/>
            <a:ext cx="3124200" cy="234513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14216" y="1626401"/>
            <a:ext cx="2959607" cy="23500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CE6A25-1F28-1509-D8BD-A19F4B5EB159}"/>
              </a:ext>
            </a:extLst>
          </p:cNvPr>
          <p:cNvSpPr txBox="1"/>
          <p:nvPr/>
        </p:nvSpPr>
        <p:spPr>
          <a:xfrm>
            <a:off x="6629400" y="5306011"/>
            <a:ext cx="4200652" cy="979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380"/>
              </a:spcBef>
              <a:buFont typeface="Arial" panose="020B0604020202020204" pitchFamily="34" charset="0"/>
              <a:buChar char="•"/>
            </a:pPr>
            <a:r>
              <a:rPr lang="en-US" sz="1700" dirty="0">
                <a:latin typeface="+mn-lt"/>
              </a:rPr>
              <a:t>JD Clifton Rec – December 4, 2023</a:t>
            </a:r>
          </a:p>
          <a:p>
            <a:pPr marL="285750" indent="-285750">
              <a:spcBef>
                <a:spcPts val="380"/>
              </a:spcBef>
              <a:buFont typeface="Arial" panose="020B0604020202020204" pitchFamily="34" charset="0"/>
              <a:buChar char="•"/>
            </a:pPr>
            <a:r>
              <a:rPr lang="en-US" sz="1700" dirty="0">
                <a:latin typeface="+mn-lt"/>
              </a:rPr>
              <a:t>Hilcrest Park  Rec – December 5, 2023</a:t>
            </a:r>
          </a:p>
          <a:p>
            <a:pPr marL="285750" indent="-285750">
              <a:spcBef>
                <a:spcPts val="380"/>
              </a:spcBef>
              <a:buFont typeface="Arial" panose="020B0604020202020204" pitchFamily="34" charset="0"/>
              <a:buChar char="•"/>
            </a:pPr>
            <a:r>
              <a:rPr lang="en-US" sz="1700" dirty="0">
                <a:latin typeface="+mn-lt"/>
              </a:rPr>
              <a:t>College Oaks Rec – December 7, 2023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CB4A22C-DBE8-8F7C-39DE-963B8F5071FF}"/>
              </a:ext>
            </a:extLst>
          </p:cNvPr>
          <p:cNvSpPr/>
          <p:nvPr/>
        </p:nvSpPr>
        <p:spPr>
          <a:xfrm>
            <a:off x="8958794" y="162455"/>
            <a:ext cx="762000" cy="68326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DC875D-F4FA-A37B-DC6E-A355EC4CCC37}"/>
              </a:ext>
            </a:extLst>
          </p:cNvPr>
          <p:cNvSpPr txBox="1"/>
          <p:nvPr/>
        </p:nvSpPr>
        <p:spPr>
          <a:xfrm>
            <a:off x="4589260" y="131871"/>
            <a:ext cx="3013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District 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A9ECF7-DC56-883B-9EDC-739B1AA913E2}"/>
              </a:ext>
            </a:extLst>
          </p:cNvPr>
          <p:cNvSpPr txBox="1"/>
          <p:nvPr/>
        </p:nvSpPr>
        <p:spPr>
          <a:xfrm>
            <a:off x="9720794" y="0"/>
            <a:ext cx="1633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Location of proposed </a:t>
            </a:r>
            <a:br>
              <a:rPr lang="en-US" dirty="0"/>
            </a:br>
            <a:r>
              <a:rPr lang="en-US" dirty="0"/>
              <a:t>zoning change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184300-F450-6EC3-3C55-CCB7C9957600}"/>
              </a:ext>
            </a:extLst>
          </p:cNvPr>
          <p:cNvSpPr txBox="1"/>
          <p:nvPr/>
        </p:nvSpPr>
        <p:spPr>
          <a:xfrm>
            <a:off x="-72851" y="630942"/>
            <a:ext cx="6006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Current – TND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21FBD7-F059-6BC9-AC5F-0291B6D60203}"/>
              </a:ext>
            </a:extLst>
          </p:cNvPr>
          <p:cNvSpPr txBox="1"/>
          <p:nvPr/>
        </p:nvSpPr>
        <p:spPr>
          <a:xfrm>
            <a:off x="6042889" y="2290050"/>
            <a:ext cx="599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Proposed – Residential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FEF443-DD7D-89C5-B18F-1B16DE4BD7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5" b="6426"/>
          <a:stretch/>
        </p:blipFill>
        <p:spPr>
          <a:xfrm>
            <a:off x="6042890" y="3002180"/>
            <a:ext cx="5990359" cy="36611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EE84F0-ACF9-2ED2-4CDA-8BA50AA43A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46"/>
          <a:stretch/>
        </p:blipFill>
        <p:spPr>
          <a:xfrm>
            <a:off x="-72851" y="1103957"/>
            <a:ext cx="6006059" cy="3796447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6183824" y="3006671"/>
            <a:ext cx="5858359" cy="3673098"/>
          </a:xfrm>
          <a:custGeom>
            <a:avLst/>
            <a:gdLst>
              <a:gd name="connsiteX0" fmla="*/ 15498 w 5858359"/>
              <a:gd name="connsiteY0" fmla="*/ 1487837 h 3673098"/>
              <a:gd name="connsiteX1" fmla="*/ 1224366 w 5858359"/>
              <a:gd name="connsiteY1" fmla="*/ 1658319 h 3673098"/>
              <a:gd name="connsiteX2" fmla="*/ 1224366 w 5858359"/>
              <a:gd name="connsiteY2" fmla="*/ 2061275 h 3673098"/>
              <a:gd name="connsiteX3" fmla="*/ 2324745 w 5858359"/>
              <a:gd name="connsiteY3" fmla="*/ 2076773 h 3673098"/>
              <a:gd name="connsiteX4" fmla="*/ 2324745 w 5858359"/>
              <a:gd name="connsiteY4" fmla="*/ 340963 h 3673098"/>
              <a:gd name="connsiteX5" fmla="*/ 4680488 w 5858359"/>
              <a:gd name="connsiteY5" fmla="*/ 402956 h 3673098"/>
              <a:gd name="connsiteX6" fmla="*/ 4695986 w 5858359"/>
              <a:gd name="connsiteY6" fmla="*/ 0 h 3673098"/>
              <a:gd name="connsiteX7" fmla="*/ 5858359 w 5858359"/>
              <a:gd name="connsiteY7" fmla="*/ 0 h 3673098"/>
              <a:gd name="connsiteX8" fmla="*/ 5811864 w 5858359"/>
              <a:gd name="connsiteY8" fmla="*/ 1627322 h 3673098"/>
              <a:gd name="connsiteX9" fmla="*/ 4664990 w 5858359"/>
              <a:gd name="connsiteY9" fmla="*/ 1596326 h 3673098"/>
              <a:gd name="connsiteX10" fmla="*/ 4633993 w 5858359"/>
              <a:gd name="connsiteY10" fmla="*/ 3130658 h 3673098"/>
              <a:gd name="connsiteX11" fmla="*/ 4076054 w 5858359"/>
              <a:gd name="connsiteY11" fmla="*/ 2464231 h 3673098"/>
              <a:gd name="connsiteX12" fmla="*/ 2882684 w 5858359"/>
              <a:gd name="connsiteY12" fmla="*/ 2185261 h 3673098"/>
              <a:gd name="connsiteX13" fmla="*/ 2882684 w 5858359"/>
              <a:gd name="connsiteY13" fmla="*/ 3642102 h 3673098"/>
              <a:gd name="connsiteX14" fmla="*/ 0 w 5858359"/>
              <a:gd name="connsiteY14" fmla="*/ 3673098 h 3673098"/>
              <a:gd name="connsiteX15" fmla="*/ 15498 w 5858359"/>
              <a:gd name="connsiteY15" fmla="*/ 1487837 h 3673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58359" h="3673098">
                <a:moveTo>
                  <a:pt x="15498" y="1487837"/>
                </a:moveTo>
                <a:lnTo>
                  <a:pt x="1224366" y="1658319"/>
                </a:lnTo>
                <a:lnTo>
                  <a:pt x="1224366" y="2061275"/>
                </a:lnTo>
                <a:lnTo>
                  <a:pt x="2324745" y="2076773"/>
                </a:lnTo>
                <a:lnTo>
                  <a:pt x="2324745" y="340963"/>
                </a:lnTo>
                <a:lnTo>
                  <a:pt x="4680488" y="402956"/>
                </a:lnTo>
                <a:lnTo>
                  <a:pt x="4695986" y="0"/>
                </a:lnTo>
                <a:lnTo>
                  <a:pt x="5858359" y="0"/>
                </a:lnTo>
                <a:lnTo>
                  <a:pt x="5811864" y="1627322"/>
                </a:lnTo>
                <a:lnTo>
                  <a:pt x="4664990" y="1596326"/>
                </a:lnTo>
                <a:lnTo>
                  <a:pt x="4633993" y="3130658"/>
                </a:lnTo>
                <a:lnTo>
                  <a:pt x="4076054" y="2464231"/>
                </a:lnTo>
                <a:lnTo>
                  <a:pt x="2882684" y="2185261"/>
                </a:lnTo>
                <a:lnTo>
                  <a:pt x="2882684" y="3642102"/>
                </a:lnTo>
                <a:lnTo>
                  <a:pt x="0" y="3673098"/>
                </a:lnTo>
                <a:lnTo>
                  <a:pt x="15498" y="1487837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7492" y="1270861"/>
            <a:ext cx="5873857" cy="3642102"/>
          </a:xfrm>
          <a:custGeom>
            <a:avLst/>
            <a:gdLst>
              <a:gd name="connsiteX0" fmla="*/ 0 w 5873857"/>
              <a:gd name="connsiteY0" fmla="*/ 1503336 h 3642102"/>
              <a:gd name="connsiteX1" fmla="*/ 1224366 w 5873857"/>
              <a:gd name="connsiteY1" fmla="*/ 1673817 h 3642102"/>
              <a:gd name="connsiteX2" fmla="*/ 1239864 w 5873857"/>
              <a:gd name="connsiteY2" fmla="*/ 2092271 h 3642102"/>
              <a:gd name="connsiteX3" fmla="*/ 2309247 w 5873857"/>
              <a:gd name="connsiteY3" fmla="*/ 2123268 h 3642102"/>
              <a:gd name="connsiteX4" fmla="*/ 2309247 w 5873857"/>
              <a:gd name="connsiteY4" fmla="*/ 325464 h 3642102"/>
              <a:gd name="connsiteX5" fmla="*/ 4726983 w 5873857"/>
              <a:gd name="connsiteY5" fmla="*/ 402956 h 3642102"/>
              <a:gd name="connsiteX6" fmla="*/ 4726983 w 5873857"/>
              <a:gd name="connsiteY6" fmla="*/ 15498 h 3642102"/>
              <a:gd name="connsiteX7" fmla="*/ 5873857 w 5873857"/>
              <a:gd name="connsiteY7" fmla="*/ 0 h 3642102"/>
              <a:gd name="connsiteX8" fmla="*/ 5858359 w 5873857"/>
              <a:gd name="connsiteY8" fmla="*/ 1642820 h 3642102"/>
              <a:gd name="connsiteX9" fmla="*/ 4711484 w 5873857"/>
              <a:gd name="connsiteY9" fmla="*/ 1627322 h 3642102"/>
              <a:gd name="connsiteX10" fmla="*/ 4664989 w 5873857"/>
              <a:gd name="connsiteY10" fmla="*/ 3130658 h 3642102"/>
              <a:gd name="connsiteX11" fmla="*/ 4107050 w 5873857"/>
              <a:gd name="connsiteY11" fmla="*/ 2526224 h 3642102"/>
              <a:gd name="connsiteX12" fmla="*/ 2882684 w 5873857"/>
              <a:gd name="connsiteY12" fmla="*/ 2185261 h 3642102"/>
              <a:gd name="connsiteX13" fmla="*/ 2882684 w 5873857"/>
              <a:gd name="connsiteY13" fmla="*/ 3642102 h 3642102"/>
              <a:gd name="connsiteX14" fmla="*/ 15498 w 5873857"/>
              <a:gd name="connsiteY14" fmla="*/ 3642102 h 3642102"/>
              <a:gd name="connsiteX15" fmla="*/ 0 w 5873857"/>
              <a:gd name="connsiteY15" fmla="*/ 1503336 h 3642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73857" h="3642102">
                <a:moveTo>
                  <a:pt x="0" y="1503336"/>
                </a:moveTo>
                <a:lnTo>
                  <a:pt x="1224366" y="1673817"/>
                </a:lnTo>
                <a:lnTo>
                  <a:pt x="1239864" y="2092271"/>
                </a:lnTo>
                <a:lnTo>
                  <a:pt x="2309247" y="2123268"/>
                </a:lnTo>
                <a:lnTo>
                  <a:pt x="2309247" y="325464"/>
                </a:lnTo>
                <a:lnTo>
                  <a:pt x="4726983" y="402956"/>
                </a:lnTo>
                <a:lnTo>
                  <a:pt x="4726983" y="15498"/>
                </a:lnTo>
                <a:lnTo>
                  <a:pt x="5873857" y="0"/>
                </a:lnTo>
                <a:lnTo>
                  <a:pt x="5858359" y="1642820"/>
                </a:lnTo>
                <a:lnTo>
                  <a:pt x="4711484" y="1627322"/>
                </a:lnTo>
                <a:lnTo>
                  <a:pt x="4664989" y="3130658"/>
                </a:lnTo>
                <a:lnTo>
                  <a:pt x="4107050" y="2526224"/>
                </a:lnTo>
                <a:lnTo>
                  <a:pt x="2882684" y="2185261"/>
                </a:lnTo>
                <a:lnTo>
                  <a:pt x="2882684" y="3642102"/>
                </a:lnTo>
                <a:lnTo>
                  <a:pt x="15498" y="3642102"/>
                </a:lnTo>
                <a:lnTo>
                  <a:pt x="0" y="1503336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8591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CB4A22C-DBE8-8F7C-39DE-963B8F5071FF}"/>
              </a:ext>
            </a:extLst>
          </p:cNvPr>
          <p:cNvSpPr/>
          <p:nvPr/>
        </p:nvSpPr>
        <p:spPr>
          <a:xfrm>
            <a:off x="8958794" y="162455"/>
            <a:ext cx="762000" cy="68326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DC875D-F4FA-A37B-DC6E-A355EC4CCC37}"/>
              </a:ext>
            </a:extLst>
          </p:cNvPr>
          <p:cNvSpPr txBox="1"/>
          <p:nvPr/>
        </p:nvSpPr>
        <p:spPr>
          <a:xfrm>
            <a:off x="4589260" y="-22144"/>
            <a:ext cx="3013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District 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A9ECF7-DC56-883B-9EDC-739B1AA913E2}"/>
              </a:ext>
            </a:extLst>
          </p:cNvPr>
          <p:cNvSpPr txBox="1"/>
          <p:nvPr/>
        </p:nvSpPr>
        <p:spPr>
          <a:xfrm>
            <a:off x="9720794" y="0"/>
            <a:ext cx="1633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Location of proposed </a:t>
            </a:r>
            <a:br>
              <a:rPr lang="en-US" dirty="0"/>
            </a:br>
            <a:r>
              <a:rPr lang="en-US" dirty="0"/>
              <a:t>zoning change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184300-F450-6EC3-3C55-CCB7C9957600}"/>
              </a:ext>
            </a:extLst>
          </p:cNvPr>
          <p:cNvSpPr txBox="1"/>
          <p:nvPr/>
        </p:nvSpPr>
        <p:spPr>
          <a:xfrm>
            <a:off x="126419" y="171598"/>
            <a:ext cx="5555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Current – Residential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21FBD7-F059-6BC9-AC5F-0291B6D60203}"/>
              </a:ext>
            </a:extLst>
          </p:cNvPr>
          <p:cNvSpPr txBox="1"/>
          <p:nvPr/>
        </p:nvSpPr>
        <p:spPr>
          <a:xfrm>
            <a:off x="6368191" y="1048989"/>
            <a:ext cx="5943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Proposed – Mixed Use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73B7F3-BAED-C61E-476B-6D35E06CE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60" y="845716"/>
            <a:ext cx="5304141" cy="49357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25333D-F17A-AE79-E9D2-9B63999288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73" t="2368" r="7576" b="19259"/>
          <a:stretch/>
        </p:blipFill>
        <p:spPr>
          <a:xfrm>
            <a:off x="6642306" y="1681808"/>
            <a:ext cx="5394975" cy="5082429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1B2508C-5D2E-7B74-0907-6975B6A25FE7}"/>
              </a:ext>
            </a:extLst>
          </p:cNvPr>
          <p:cNvSpPr/>
          <p:nvPr/>
        </p:nvSpPr>
        <p:spPr>
          <a:xfrm>
            <a:off x="2174240" y="2722880"/>
            <a:ext cx="772160" cy="751840"/>
          </a:xfrm>
          <a:custGeom>
            <a:avLst/>
            <a:gdLst>
              <a:gd name="connsiteX0" fmla="*/ 0 w 772160"/>
              <a:gd name="connsiteY0" fmla="*/ 0 h 751840"/>
              <a:gd name="connsiteX1" fmla="*/ 0 w 772160"/>
              <a:gd name="connsiteY1" fmla="*/ 467360 h 751840"/>
              <a:gd name="connsiteX2" fmla="*/ 345440 w 772160"/>
              <a:gd name="connsiteY2" fmla="*/ 528320 h 751840"/>
              <a:gd name="connsiteX3" fmla="*/ 355600 w 772160"/>
              <a:gd name="connsiteY3" fmla="*/ 741680 h 751840"/>
              <a:gd name="connsiteX4" fmla="*/ 772160 w 772160"/>
              <a:gd name="connsiteY4" fmla="*/ 751840 h 751840"/>
              <a:gd name="connsiteX5" fmla="*/ 731520 w 772160"/>
              <a:gd name="connsiteY5" fmla="*/ 40640 h 751840"/>
              <a:gd name="connsiteX6" fmla="*/ 0 w 772160"/>
              <a:gd name="connsiteY6" fmla="*/ 0 h 751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2160" h="751840">
                <a:moveTo>
                  <a:pt x="0" y="0"/>
                </a:moveTo>
                <a:lnTo>
                  <a:pt x="0" y="467360"/>
                </a:lnTo>
                <a:lnTo>
                  <a:pt x="345440" y="528320"/>
                </a:lnTo>
                <a:lnTo>
                  <a:pt x="355600" y="741680"/>
                </a:lnTo>
                <a:lnTo>
                  <a:pt x="772160" y="751840"/>
                </a:lnTo>
                <a:lnTo>
                  <a:pt x="731520" y="40640"/>
                </a:lnTo>
                <a:lnTo>
                  <a:pt x="0" y="0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B4908DA-1703-C649-4C96-3DE0C17ACF10}"/>
              </a:ext>
            </a:extLst>
          </p:cNvPr>
          <p:cNvSpPr/>
          <p:nvPr/>
        </p:nvSpPr>
        <p:spPr>
          <a:xfrm>
            <a:off x="8727440" y="3647440"/>
            <a:ext cx="772160" cy="751840"/>
          </a:xfrm>
          <a:custGeom>
            <a:avLst/>
            <a:gdLst>
              <a:gd name="connsiteX0" fmla="*/ 0 w 772160"/>
              <a:gd name="connsiteY0" fmla="*/ 0 h 751840"/>
              <a:gd name="connsiteX1" fmla="*/ 0 w 772160"/>
              <a:gd name="connsiteY1" fmla="*/ 467360 h 751840"/>
              <a:gd name="connsiteX2" fmla="*/ 345440 w 772160"/>
              <a:gd name="connsiteY2" fmla="*/ 528320 h 751840"/>
              <a:gd name="connsiteX3" fmla="*/ 355600 w 772160"/>
              <a:gd name="connsiteY3" fmla="*/ 741680 h 751840"/>
              <a:gd name="connsiteX4" fmla="*/ 772160 w 772160"/>
              <a:gd name="connsiteY4" fmla="*/ 751840 h 751840"/>
              <a:gd name="connsiteX5" fmla="*/ 731520 w 772160"/>
              <a:gd name="connsiteY5" fmla="*/ 40640 h 751840"/>
              <a:gd name="connsiteX6" fmla="*/ 0 w 772160"/>
              <a:gd name="connsiteY6" fmla="*/ 0 h 751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2160" h="751840">
                <a:moveTo>
                  <a:pt x="0" y="0"/>
                </a:moveTo>
                <a:lnTo>
                  <a:pt x="0" y="467360"/>
                </a:lnTo>
                <a:lnTo>
                  <a:pt x="345440" y="528320"/>
                </a:lnTo>
                <a:lnTo>
                  <a:pt x="355600" y="741680"/>
                </a:lnTo>
                <a:lnTo>
                  <a:pt x="772160" y="751840"/>
                </a:lnTo>
                <a:lnTo>
                  <a:pt x="731520" y="40640"/>
                </a:lnTo>
                <a:lnTo>
                  <a:pt x="0" y="0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0973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C8DB982-9DA9-069E-4F55-8EF53669B4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16" t="10502" r="14943" b="11932"/>
          <a:stretch/>
        </p:blipFill>
        <p:spPr>
          <a:xfrm>
            <a:off x="0" y="1121609"/>
            <a:ext cx="5303520" cy="44075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B6E810-58CD-494B-E3E6-CB50D6F89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074" y="2578716"/>
            <a:ext cx="5328926" cy="428517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CB4A22C-DBE8-8F7C-39DE-963B8F5071FF}"/>
              </a:ext>
            </a:extLst>
          </p:cNvPr>
          <p:cNvSpPr/>
          <p:nvPr/>
        </p:nvSpPr>
        <p:spPr>
          <a:xfrm>
            <a:off x="8958794" y="162455"/>
            <a:ext cx="762000" cy="68326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DC875D-F4FA-A37B-DC6E-A355EC4CCC37}"/>
              </a:ext>
            </a:extLst>
          </p:cNvPr>
          <p:cNvSpPr txBox="1"/>
          <p:nvPr/>
        </p:nvSpPr>
        <p:spPr>
          <a:xfrm>
            <a:off x="4589260" y="180919"/>
            <a:ext cx="3013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District 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A9ECF7-DC56-883B-9EDC-739B1AA913E2}"/>
              </a:ext>
            </a:extLst>
          </p:cNvPr>
          <p:cNvSpPr txBox="1"/>
          <p:nvPr/>
        </p:nvSpPr>
        <p:spPr>
          <a:xfrm>
            <a:off x="9720794" y="0"/>
            <a:ext cx="1633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Location of proposed </a:t>
            </a:r>
            <a:br>
              <a:rPr lang="en-US" dirty="0"/>
            </a:br>
            <a:r>
              <a:rPr lang="en-US" dirty="0"/>
              <a:t>zoning change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184300-F450-6EC3-3C55-CCB7C9957600}"/>
              </a:ext>
            </a:extLst>
          </p:cNvPr>
          <p:cNvSpPr txBox="1"/>
          <p:nvPr/>
        </p:nvSpPr>
        <p:spPr>
          <a:xfrm>
            <a:off x="-76201" y="630942"/>
            <a:ext cx="5379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Current – Residential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21FBD7-F059-6BC9-AC5F-0291B6D60203}"/>
              </a:ext>
            </a:extLst>
          </p:cNvPr>
          <p:cNvSpPr txBox="1"/>
          <p:nvPr/>
        </p:nvSpPr>
        <p:spPr>
          <a:xfrm>
            <a:off x="6863074" y="1997265"/>
            <a:ext cx="5328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Proposed – Mixed Use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DF92E9-526B-57C5-5234-76F241E65AFD}"/>
              </a:ext>
            </a:extLst>
          </p:cNvPr>
          <p:cNvSpPr/>
          <p:nvPr/>
        </p:nvSpPr>
        <p:spPr>
          <a:xfrm>
            <a:off x="3301999" y="3230880"/>
            <a:ext cx="363821" cy="1603516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04E95D-61C4-081F-1B03-2CC7397FE97C}"/>
              </a:ext>
            </a:extLst>
          </p:cNvPr>
          <p:cNvSpPr/>
          <p:nvPr/>
        </p:nvSpPr>
        <p:spPr>
          <a:xfrm>
            <a:off x="10241279" y="4532177"/>
            <a:ext cx="378675" cy="1553663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7473E3-5155-6703-B888-77033E79AB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987" t="70383" r="59449" b="20409"/>
          <a:stretch/>
        </p:blipFill>
        <p:spPr>
          <a:xfrm>
            <a:off x="8392159" y="4215438"/>
            <a:ext cx="508000" cy="42593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6821854-A5C5-0B3B-6634-F309DFF81FAD}"/>
              </a:ext>
            </a:extLst>
          </p:cNvPr>
          <p:cNvSpPr txBox="1"/>
          <p:nvPr/>
        </p:nvSpPr>
        <p:spPr>
          <a:xfrm rot="16200000">
            <a:off x="-310374" y="1981200"/>
            <a:ext cx="1158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Enterprise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F1F4D17-596C-D57C-FC8D-D8E68769D4F8}"/>
              </a:ext>
            </a:extLst>
          </p:cNvPr>
          <p:cNvSpPr txBox="1"/>
          <p:nvPr/>
        </p:nvSpPr>
        <p:spPr>
          <a:xfrm rot="16200000">
            <a:off x="4635456" y="4822857"/>
            <a:ext cx="1158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Enterprise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EBD3CE-D509-31E7-3290-CDAB26606E85}"/>
              </a:ext>
            </a:extLst>
          </p:cNvPr>
          <p:cNvSpPr txBox="1"/>
          <p:nvPr/>
        </p:nvSpPr>
        <p:spPr>
          <a:xfrm rot="16200000">
            <a:off x="3073570" y="3967675"/>
            <a:ext cx="1137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BIG LAKE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7FF07A-56E6-DE0F-C00F-35EDD79750F0}"/>
              </a:ext>
            </a:extLst>
          </p:cNvPr>
          <p:cNvSpPr txBox="1"/>
          <p:nvPr/>
        </p:nvSpPr>
        <p:spPr>
          <a:xfrm rot="16200000">
            <a:off x="10044858" y="5401977"/>
            <a:ext cx="1137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BIG LAKE</a:t>
            </a:r>
          </a:p>
        </p:txBody>
      </p:sp>
    </p:spTree>
    <p:extLst>
      <p:ext uri="{BB962C8B-B14F-4D97-AF65-F5344CB8AC3E}">
        <p14:creationId xmlns:p14="http://schemas.microsoft.com/office/powerpoint/2010/main" val="36974312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C5B9A94-BDFA-4E0B-F63C-E17624DAD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84" y="1215717"/>
            <a:ext cx="5496207" cy="43947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126C0C-321E-1686-8A93-683D17C08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610" y="2853264"/>
            <a:ext cx="5524390" cy="40047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CB4A22C-DBE8-8F7C-39DE-963B8F5071FF}"/>
              </a:ext>
            </a:extLst>
          </p:cNvPr>
          <p:cNvSpPr/>
          <p:nvPr/>
        </p:nvSpPr>
        <p:spPr>
          <a:xfrm>
            <a:off x="8958794" y="162455"/>
            <a:ext cx="762000" cy="68326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DC875D-F4FA-A37B-DC6E-A355EC4CCC37}"/>
              </a:ext>
            </a:extLst>
          </p:cNvPr>
          <p:cNvSpPr txBox="1"/>
          <p:nvPr/>
        </p:nvSpPr>
        <p:spPr>
          <a:xfrm>
            <a:off x="4589260" y="32418"/>
            <a:ext cx="3013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District 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A9ECF7-DC56-883B-9EDC-739B1AA913E2}"/>
              </a:ext>
            </a:extLst>
          </p:cNvPr>
          <p:cNvSpPr txBox="1"/>
          <p:nvPr/>
        </p:nvSpPr>
        <p:spPr>
          <a:xfrm>
            <a:off x="9720794" y="0"/>
            <a:ext cx="1633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Location of proposed </a:t>
            </a:r>
            <a:br>
              <a:rPr lang="en-US" dirty="0"/>
            </a:br>
            <a:r>
              <a:rPr lang="en-US" dirty="0"/>
              <a:t>zoning change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184300-F450-6EC3-3C55-CCB7C9957600}"/>
              </a:ext>
            </a:extLst>
          </p:cNvPr>
          <p:cNvSpPr txBox="1"/>
          <p:nvPr/>
        </p:nvSpPr>
        <p:spPr>
          <a:xfrm>
            <a:off x="-76201" y="630942"/>
            <a:ext cx="5379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Current – Residential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21FBD7-F059-6BC9-AC5F-0291B6D60203}"/>
              </a:ext>
            </a:extLst>
          </p:cNvPr>
          <p:cNvSpPr txBox="1"/>
          <p:nvPr/>
        </p:nvSpPr>
        <p:spPr>
          <a:xfrm>
            <a:off x="6863074" y="1997265"/>
            <a:ext cx="5328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Proposed – Mixed Use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24866B9-6E70-7B96-09DA-1084A37D4BBD}"/>
              </a:ext>
            </a:extLst>
          </p:cNvPr>
          <p:cNvSpPr/>
          <p:nvPr/>
        </p:nvSpPr>
        <p:spPr>
          <a:xfrm>
            <a:off x="10363200" y="5701920"/>
            <a:ext cx="812800" cy="528320"/>
          </a:xfrm>
          <a:custGeom>
            <a:avLst/>
            <a:gdLst>
              <a:gd name="connsiteX0" fmla="*/ 721360 w 721360"/>
              <a:gd name="connsiteY0" fmla="*/ 0 h 528320"/>
              <a:gd name="connsiteX1" fmla="*/ 10160 w 721360"/>
              <a:gd name="connsiteY1" fmla="*/ 0 h 528320"/>
              <a:gd name="connsiteX2" fmla="*/ 0 w 721360"/>
              <a:gd name="connsiteY2" fmla="*/ 528320 h 528320"/>
              <a:gd name="connsiteX3" fmla="*/ 172720 w 721360"/>
              <a:gd name="connsiteY3" fmla="*/ 487680 h 528320"/>
              <a:gd name="connsiteX4" fmla="*/ 182880 w 721360"/>
              <a:gd name="connsiteY4" fmla="*/ 81280 h 528320"/>
              <a:gd name="connsiteX5" fmla="*/ 711200 w 721360"/>
              <a:gd name="connsiteY5" fmla="*/ 91440 h 528320"/>
              <a:gd name="connsiteX6" fmla="*/ 721360 w 721360"/>
              <a:gd name="connsiteY6" fmla="*/ 0 h 528320"/>
              <a:gd name="connsiteX0" fmla="*/ 812800 w 812800"/>
              <a:gd name="connsiteY0" fmla="*/ 0 h 528320"/>
              <a:gd name="connsiteX1" fmla="*/ 101600 w 812800"/>
              <a:gd name="connsiteY1" fmla="*/ 0 h 528320"/>
              <a:gd name="connsiteX2" fmla="*/ 0 w 812800"/>
              <a:gd name="connsiteY2" fmla="*/ 528320 h 528320"/>
              <a:gd name="connsiteX3" fmla="*/ 264160 w 812800"/>
              <a:gd name="connsiteY3" fmla="*/ 487680 h 528320"/>
              <a:gd name="connsiteX4" fmla="*/ 274320 w 812800"/>
              <a:gd name="connsiteY4" fmla="*/ 81280 h 528320"/>
              <a:gd name="connsiteX5" fmla="*/ 802640 w 812800"/>
              <a:gd name="connsiteY5" fmla="*/ 91440 h 528320"/>
              <a:gd name="connsiteX6" fmla="*/ 812800 w 812800"/>
              <a:gd name="connsiteY6" fmla="*/ 0 h 528320"/>
              <a:gd name="connsiteX0" fmla="*/ 812800 w 812800"/>
              <a:gd name="connsiteY0" fmla="*/ 0 h 528320"/>
              <a:gd name="connsiteX1" fmla="*/ 0 w 812800"/>
              <a:gd name="connsiteY1" fmla="*/ 10160 h 528320"/>
              <a:gd name="connsiteX2" fmla="*/ 0 w 812800"/>
              <a:gd name="connsiteY2" fmla="*/ 528320 h 528320"/>
              <a:gd name="connsiteX3" fmla="*/ 264160 w 812800"/>
              <a:gd name="connsiteY3" fmla="*/ 487680 h 528320"/>
              <a:gd name="connsiteX4" fmla="*/ 274320 w 812800"/>
              <a:gd name="connsiteY4" fmla="*/ 81280 h 528320"/>
              <a:gd name="connsiteX5" fmla="*/ 802640 w 812800"/>
              <a:gd name="connsiteY5" fmla="*/ 91440 h 528320"/>
              <a:gd name="connsiteX6" fmla="*/ 812800 w 812800"/>
              <a:gd name="connsiteY6" fmla="*/ 0 h 528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2800" h="528320">
                <a:moveTo>
                  <a:pt x="812800" y="0"/>
                </a:moveTo>
                <a:lnTo>
                  <a:pt x="0" y="10160"/>
                </a:lnTo>
                <a:lnTo>
                  <a:pt x="0" y="528320"/>
                </a:lnTo>
                <a:lnTo>
                  <a:pt x="264160" y="487680"/>
                </a:lnTo>
                <a:lnTo>
                  <a:pt x="274320" y="81280"/>
                </a:lnTo>
                <a:lnTo>
                  <a:pt x="802640" y="91440"/>
                </a:lnTo>
                <a:lnTo>
                  <a:pt x="812800" y="0"/>
                </a:lnTo>
                <a:close/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117F761-F59A-11E5-5115-E1F7DCC1973F}"/>
              </a:ext>
            </a:extLst>
          </p:cNvPr>
          <p:cNvSpPr/>
          <p:nvPr/>
        </p:nvSpPr>
        <p:spPr>
          <a:xfrm>
            <a:off x="3505200" y="3870960"/>
            <a:ext cx="812800" cy="528320"/>
          </a:xfrm>
          <a:custGeom>
            <a:avLst/>
            <a:gdLst>
              <a:gd name="connsiteX0" fmla="*/ 721360 w 721360"/>
              <a:gd name="connsiteY0" fmla="*/ 0 h 528320"/>
              <a:gd name="connsiteX1" fmla="*/ 10160 w 721360"/>
              <a:gd name="connsiteY1" fmla="*/ 0 h 528320"/>
              <a:gd name="connsiteX2" fmla="*/ 0 w 721360"/>
              <a:gd name="connsiteY2" fmla="*/ 528320 h 528320"/>
              <a:gd name="connsiteX3" fmla="*/ 172720 w 721360"/>
              <a:gd name="connsiteY3" fmla="*/ 487680 h 528320"/>
              <a:gd name="connsiteX4" fmla="*/ 182880 w 721360"/>
              <a:gd name="connsiteY4" fmla="*/ 81280 h 528320"/>
              <a:gd name="connsiteX5" fmla="*/ 711200 w 721360"/>
              <a:gd name="connsiteY5" fmla="*/ 91440 h 528320"/>
              <a:gd name="connsiteX6" fmla="*/ 721360 w 721360"/>
              <a:gd name="connsiteY6" fmla="*/ 0 h 528320"/>
              <a:gd name="connsiteX0" fmla="*/ 812800 w 812800"/>
              <a:gd name="connsiteY0" fmla="*/ 0 h 528320"/>
              <a:gd name="connsiteX1" fmla="*/ 101600 w 812800"/>
              <a:gd name="connsiteY1" fmla="*/ 0 h 528320"/>
              <a:gd name="connsiteX2" fmla="*/ 0 w 812800"/>
              <a:gd name="connsiteY2" fmla="*/ 528320 h 528320"/>
              <a:gd name="connsiteX3" fmla="*/ 264160 w 812800"/>
              <a:gd name="connsiteY3" fmla="*/ 487680 h 528320"/>
              <a:gd name="connsiteX4" fmla="*/ 274320 w 812800"/>
              <a:gd name="connsiteY4" fmla="*/ 81280 h 528320"/>
              <a:gd name="connsiteX5" fmla="*/ 802640 w 812800"/>
              <a:gd name="connsiteY5" fmla="*/ 91440 h 528320"/>
              <a:gd name="connsiteX6" fmla="*/ 812800 w 812800"/>
              <a:gd name="connsiteY6" fmla="*/ 0 h 528320"/>
              <a:gd name="connsiteX0" fmla="*/ 812800 w 812800"/>
              <a:gd name="connsiteY0" fmla="*/ 0 h 528320"/>
              <a:gd name="connsiteX1" fmla="*/ 0 w 812800"/>
              <a:gd name="connsiteY1" fmla="*/ 10160 h 528320"/>
              <a:gd name="connsiteX2" fmla="*/ 0 w 812800"/>
              <a:gd name="connsiteY2" fmla="*/ 528320 h 528320"/>
              <a:gd name="connsiteX3" fmla="*/ 264160 w 812800"/>
              <a:gd name="connsiteY3" fmla="*/ 487680 h 528320"/>
              <a:gd name="connsiteX4" fmla="*/ 274320 w 812800"/>
              <a:gd name="connsiteY4" fmla="*/ 81280 h 528320"/>
              <a:gd name="connsiteX5" fmla="*/ 802640 w 812800"/>
              <a:gd name="connsiteY5" fmla="*/ 91440 h 528320"/>
              <a:gd name="connsiteX6" fmla="*/ 812800 w 812800"/>
              <a:gd name="connsiteY6" fmla="*/ 0 h 528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2800" h="528320">
                <a:moveTo>
                  <a:pt x="812800" y="0"/>
                </a:moveTo>
                <a:lnTo>
                  <a:pt x="0" y="10160"/>
                </a:lnTo>
                <a:lnTo>
                  <a:pt x="0" y="528320"/>
                </a:lnTo>
                <a:lnTo>
                  <a:pt x="264160" y="487680"/>
                </a:lnTo>
                <a:lnTo>
                  <a:pt x="274320" y="81280"/>
                </a:lnTo>
                <a:lnTo>
                  <a:pt x="802640" y="91440"/>
                </a:lnTo>
                <a:lnTo>
                  <a:pt x="812800" y="0"/>
                </a:lnTo>
                <a:close/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A7B6C7-8A1D-BECD-D6CB-35AF738AAF0F}"/>
              </a:ext>
            </a:extLst>
          </p:cNvPr>
          <p:cNvSpPr txBox="1"/>
          <p:nvPr/>
        </p:nvSpPr>
        <p:spPr>
          <a:xfrm rot="16200000">
            <a:off x="3342640" y="1869054"/>
            <a:ext cx="1137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BIG LAKE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427A2D-C98F-0823-F351-DD7D8ED7CFD7}"/>
              </a:ext>
            </a:extLst>
          </p:cNvPr>
          <p:cNvSpPr txBox="1"/>
          <p:nvPr/>
        </p:nvSpPr>
        <p:spPr>
          <a:xfrm rot="16200000">
            <a:off x="10153165" y="3587320"/>
            <a:ext cx="1137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BIG LAKE</a:t>
            </a:r>
          </a:p>
        </p:txBody>
      </p:sp>
    </p:spTree>
    <p:extLst>
      <p:ext uri="{BB962C8B-B14F-4D97-AF65-F5344CB8AC3E}">
        <p14:creationId xmlns:p14="http://schemas.microsoft.com/office/powerpoint/2010/main" val="38177435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E8F581-C32E-BEE0-330D-491A1267D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76" y="1215717"/>
            <a:ext cx="5325384" cy="47946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CB4A22C-DBE8-8F7C-39DE-963B8F5071FF}"/>
              </a:ext>
            </a:extLst>
          </p:cNvPr>
          <p:cNvSpPr/>
          <p:nvPr/>
        </p:nvSpPr>
        <p:spPr>
          <a:xfrm>
            <a:off x="8958794" y="162455"/>
            <a:ext cx="762000" cy="68326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DC875D-F4FA-A37B-DC6E-A355EC4CCC37}"/>
              </a:ext>
            </a:extLst>
          </p:cNvPr>
          <p:cNvSpPr txBox="1"/>
          <p:nvPr/>
        </p:nvSpPr>
        <p:spPr>
          <a:xfrm>
            <a:off x="4589260" y="54197"/>
            <a:ext cx="3013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District 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A9ECF7-DC56-883B-9EDC-739B1AA913E2}"/>
              </a:ext>
            </a:extLst>
          </p:cNvPr>
          <p:cNvSpPr txBox="1"/>
          <p:nvPr/>
        </p:nvSpPr>
        <p:spPr>
          <a:xfrm>
            <a:off x="9720794" y="0"/>
            <a:ext cx="1633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Location of proposed </a:t>
            </a:r>
            <a:br>
              <a:rPr lang="en-US" dirty="0"/>
            </a:br>
            <a:r>
              <a:rPr lang="en-US" dirty="0"/>
              <a:t>zoning change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184300-F450-6EC3-3C55-CCB7C9957600}"/>
              </a:ext>
            </a:extLst>
          </p:cNvPr>
          <p:cNvSpPr txBox="1"/>
          <p:nvPr/>
        </p:nvSpPr>
        <p:spPr>
          <a:xfrm>
            <a:off x="248276" y="630942"/>
            <a:ext cx="5325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Current – Residential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21FBD7-F059-6BC9-AC5F-0291B6D60203}"/>
              </a:ext>
            </a:extLst>
          </p:cNvPr>
          <p:cNvSpPr txBox="1"/>
          <p:nvPr/>
        </p:nvSpPr>
        <p:spPr>
          <a:xfrm>
            <a:off x="6675331" y="1490105"/>
            <a:ext cx="5328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Proposed – Business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6370C8-E06D-3807-96EE-C71E6C33438A}"/>
              </a:ext>
            </a:extLst>
          </p:cNvPr>
          <p:cNvSpPr/>
          <p:nvPr/>
        </p:nvSpPr>
        <p:spPr>
          <a:xfrm>
            <a:off x="9555690" y="4135014"/>
            <a:ext cx="837989" cy="751945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8D13F4-D583-8B48-D4F1-E41880A73D37}"/>
              </a:ext>
            </a:extLst>
          </p:cNvPr>
          <p:cNvSpPr/>
          <p:nvPr/>
        </p:nvSpPr>
        <p:spPr>
          <a:xfrm>
            <a:off x="2717928" y="2966614"/>
            <a:ext cx="1274952" cy="1686666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5BEE07-689E-98C6-7F31-F66586792B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91" t="9753" r="13223" b="15709"/>
          <a:stretch/>
        </p:blipFill>
        <p:spPr>
          <a:xfrm>
            <a:off x="6604376" y="1997265"/>
            <a:ext cx="5470836" cy="48205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7B27160-14FD-4470-89B6-6244B032135C}"/>
              </a:ext>
            </a:extLst>
          </p:cNvPr>
          <p:cNvSpPr/>
          <p:nvPr/>
        </p:nvSpPr>
        <p:spPr>
          <a:xfrm>
            <a:off x="9083318" y="3701549"/>
            <a:ext cx="1274952" cy="1686666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5204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CB4A22C-DBE8-8F7C-39DE-963B8F5071FF}"/>
              </a:ext>
            </a:extLst>
          </p:cNvPr>
          <p:cNvSpPr/>
          <p:nvPr/>
        </p:nvSpPr>
        <p:spPr>
          <a:xfrm>
            <a:off x="8958794" y="162455"/>
            <a:ext cx="762000" cy="68326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DC875D-F4FA-A37B-DC6E-A355EC4CCC37}"/>
              </a:ext>
            </a:extLst>
          </p:cNvPr>
          <p:cNvSpPr txBox="1"/>
          <p:nvPr/>
        </p:nvSpPr>
        <p:spPr>
          <a:xfrm>
            <a:off x="4589260" y="54197"/>
            <a:ext cx="3013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District 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A9ECF7-DC56-883B-9EDC-739B1AA913E2}"/>
              </a:ext>
            </a:extLst>
          </p:cNvPr>
          <p:cNvSpPr txBox="1"/>
          <p:nvPr/>
        </p:nvSpPr>
        <p:spPr>
          <a:xfrm>
            <a:off x="9720794" y="0"/>
            <a:ext cx="1633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Location of proposed </a:t>
            </a:r>
            <a:br>
              <a:rPr lang="en-US" dirty="0"/>
            </a:br>
            <a:r>
              <a:rPr lang="en-US" dirty="0"/>
              <a:t>zoning change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184300-F450-6EC3-3C55-CCB7C9957600}"/>
              </a:ext>
            </a:extLst>
          </p:cNvPr>
          <p:cNvSpPr txBox="1"/>
          <p:nvPr/>
        </p:nvSpPr>
        <p:spPr>
          <a:xfrm>
            <a:off x="248276" y="630942"/>
            <a:ext cx="5325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Current – Residential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21FBD7-F059-6BC9-AC5F-0291B6D60203}"/>
              </a:ext>
            </a:extLst>
          </p:cNvPr>
          <p:cNvSpPr txBox="1"/>
          <p:nvPr/>
        </p:nvSpPr>
        <p:spPr>
          <a:xfrm>
            <a:off x="6675331" y="1490105"/>
            <a:ext cx="5328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Proposed – Business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6EFD1A-DD59-DF8C-AC63-EEF5E6FBF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49" y="1277273"/>
            <a:ext cx="5226411" cy="39310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CDA9E1-4237-5DE7-1BCB-ED9F81973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006" y="2210723"/>
            <a:ext cx="5371576" cy="380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9710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CB4A22C-DBE8-8F7C-39DE-963B8F5071FF}"/>
              </a:ext>
            </a:extLst>
          </p:cNvPr>
          <p:cNvSpPr/>
          <p:nvPr/>
        </p:nvSpPr>
        <p:spPr>
          <a:xfrm>
            <a:off x="8958794" y="162455"/>
            <a:ext cx="762000" cy="68326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DC875D-F4FA-A37B-DC6E-A355EC4CCC37}"/>
              </a:ext>
            </a:extLst>
          </p:cNvPr>
          <p:cNvSpPr txBox="1"/>
          <p:nvPr/>
        </p:nvSpPr>
        <p:spPr>
          <a:xfrm>
            <a:off x="4589260" y="114830"/>
            <a:ext cx="3013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District 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A9ECF7-DC56-883B-9EDC-739B1AA913E2}"/>
              </a:ext>
            </a:extLst>
          </p:cNvPr>
          <p:cNvSpPr txBox="1"/>
          <p:nvPr/>
        </p:nvSpPr>
        <p:spPr>
          <a:xfrm>
            <a:off x="9720794" y="0"/>
            <a:ext cx="1633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Location of proposed </a:t>
            </a:r>
            <a:br>
              <a:rPr lang="en-US" dirty="0"/>
            </a:br>
            <a:r>
              <a:rPr lang="en-US" dirty="0"/>
              <a:t>zoning change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184300-F450-6EC3-3C55-CCB7C9957600}"/>
              </a:ext>
            </a:extLst>
          </p:cNvPr>
          <p:cNvSpPr txBox="1"/>
          <p:nvPr/>
        </p:nvSpPr>
        <p:spPr>
          <a:xfrm>
            <a:off x="248276" y="630942"/>
            <a:ext cx="5325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Current – Light Manufacturing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21FBD7-F059-6BC9-AC5F-0291B6D60203}"/>
              </a:ext>
            </a:extLst>
          </p:cNvPr>
          <p:cNvSpPr txBox="1"/>
          <p:nvPr/>
        </p:nvSpPr>
        <p:spPr>
          <a:xfrm>
            <a:off x="6675331" y="1149146"/>
            <a:ext cx="5328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Proposed – Mixed Use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0132"/>
          <a:stretch/>
        </p:blipFill>
        <p:spPr>
          <a:xfrm>
            <a:off x="6809174" y="1733921"/>
            <a:ext cx="4987582" cy="49334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CB4A22C-DBE8-8F7C-39DE-963B8F5071FF}"/>
              </a:ext>
            </a:extLst>
          </p:cNvPr>
          <p:cNvSpPr/>
          <p:nvPr/>
        </p:nvSpPr>
        <p:spPr>
          <a:xfrm>
            <a:off x="8818231" y="3395406"/>
            <a:ext cx="762000" cy="68326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C5D140-A281-FC1D-3BA1-DCAD331D5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19" y="1293568"/>
            <a:ext cx="4824456" cy="493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1739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4649"/>
          <a:stretch/>
        </p:blipFill>
        <p:spPr>
          <a:xfrm>
            <a:off x="7171105" y="1814801"/>
            <a:ext cx="4210141" cy="47990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CB4A22C-DBE8-8F7C-39DE-963B8F5071FF}"/>
              </a:ext>
            </a:extLst>
          </p:cNvPr>
          <p:cNvSpPr/>
          <p:nvPr/>
        </p:nvSpPr>
        <p:spPr>
          <a:xfrm>
            <a:off x="8958794" y="162455"/>
            <a:ext cx="762000" cy="68326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DC875D-F4FA-A37B-DC6E-A355EC4CCC37}"/>
              </a:ext>
            </a:extLst>
          </p:cNvPr>
          <p:cNvSpPr txBox="1"/>
          <p:nvPr/>
        </p:nvSpPr>
        <p:spPr>
          <a:xfrm>
            <a:off x="4589260" y="110772"/>
            <a:ext cx="3013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District 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A9ECF7-DC56-883B-9EDC-739B1AA913E2}"/>
              </a:ext>
            </a:extLst>
          </p:cNvPr>
          <p:cNvSpPr txBox="1"/>
          <p:nvPr/>
        </p:nvSpPr>
        <p:spPr>
          <a:xfrm>
            <a:off x="9720794" y="0"/>
            <a:ext cx="1633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Location of proposed </a:t>
            </a:r>
            <a:br>
              <a:rPr lang="en-US" dirty="0"/>
            </a:br>
            <a:r>
              <a:rPr lang="en-US" dirty="0"/>
              <a:t>zoning change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184300-F450-6EC3-3C55-CCB7C9957600}"/>
              </a:ext>
            </a:extLst>
          </p:cNvPr>
          <p:cNvSpPr txBox="1"/>
          <p:nvPr/>
        </p:nvSpPr>
        <p:spPr>
          <a:xfrm>
            <a:off x="248276" y="630942"/>
            <a:ext cx="5325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Current – Light Manufacturing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21FBD7-F059-6BC9-AC5F-0291B6D60203}"/>
              </a:ext>
            </a:extLst>
          </p:cNvPr>
          <p:cNvSpPr txBox="1"/>
          <p:nvPr/>
        </p:nvSpPr>
        <p:spPr>
          <a:xfrm>
            <a:off x="6675331" y="1149146"/>
            <a:ext cx="5328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Proposed – Mixed Use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B4A22C-DBE8-8F7C-39DE-963B8F5071FF}"/>
              </a:ext>
            </a:extLst>
          </p:cNvPr>
          <p:cNvSpPr/>
          <p:nvPr/>
        </p:nvSpPr>
        <p:spPr>
          <a:xfrm>
            <a:off x="8104635" y="3755254"/>
            <a:ext cx="2397647" cy="648071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33B746-61CD-3F51-EEBE-D2E3552DF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954" y="1277273"/>
            <a:ext cx="4296027" cy="479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236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DC875D-F4FA-A37B-DC6E-A355EC4CCC37}"/>
              </a:ext>
            </a:extLst>
          </p:cNvPr>
          <p:cNvSpPr txBox="1"/>
          <p:nvPr/>
        </p:nvSpPr>
        <p:spPr>
          <a:xfrm>
            <a:off x="5155293" y="130744"/>
            <a:ext cx="3960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District G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7F68A4-81DC-7373-CB9D-175791D78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368" y="2670499"/>
            <a:ext cx="5468113" cy="34104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35E1BC-4A52-00E2-23F3-4E51463C0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241" y="1638064"/>
            <a:ext cx="5449060" cy="33723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733B8FA-E343-D043-C3B5-57369576831E}"/>
              </a:ext>
            </a:extLst>
          </p:cNvPr>
          <p:cNvSpPr txBox="1"/>
          <p:nvPr/>
        </p:nvSpPr>
        <p:spPr>
          <a:xfrm>
            <a:off x="-123824" y="1010392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Current – Residential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DA44A7-6331-37E5-B4EA-619C75269DAF}"/>
              </a:ext>
            </a:extLst>
          </p:cNvPr>
          <p:cNvSpPr txBox="1"/>
          <p:nvPr/>
        </p:nvSpPr>
        <p:spPr>
          <a:xfrm>
            <a:off x="6331451" y="1958771"/>
            <a:ext cx="5567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Proposed – Neighborhood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D7B795-0F83-167F-6057-DCA777F7DBA5}"/>
              </a:ext>
            </a:extLst>
          </p:cNvPr>
          <p:cNvSpPr/>
          <p:nvPr/>
        </p:nvSpPr>
        <p:spPr>
          <a:xfrm>
            <a:off x="8958794" y="162455"/>
            <a:ext cx="762000" cy="68326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2F4D65-56CF-3A15-3755-4CC1EB8DE0BA}"/>
              </a:ext>
            </a:extLst>
          </p:cNvPr>
          <p:cNvSpPr txBox="1"/>
          <p:nvPr/>
        </p:nvSpPr>
        <p:spPr>
          <a:xfrm>
            <a:off x="9720794" y="0"/>
            <a:ext cx="1633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Location of proposed </a:t>
            </a:r>
            <a:br>
              <a:rPr lang="en-US" dirty="0"/>
            </a:br>
            <a:r>
              <a:rPr lang="en-US" dirty="0"/>
              <a:t>zoning change </a:t>
            </a:r>
          </a:p>
        </p:txBody>
      </p:sp>
    </p:spTree>
    <p:extLst>
      <p:ext uri="{BB962C8B-B14F-4D97-AF65-F5344CB8AC3E}">
        <p14:creationId xmlns:p14="http://schemas.microsoft.com/office/powerpoint/2010/main" val="1558057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DC875D-F4FA-A37B-DC6E-A355EC4CCC37}"/>
              </a:ext>
            </a:extLst>
          </p:cNvPr>
          <p:cNvSpPr txBox="1"/>
          <p:nvPr/>
        </p:nvSpPr>
        <p:spPr>
          <a:xfrm>
            <a:off x="5111602" y="109216"/>
            <a:ext cx="3013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District 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184300-F450-6EC3-3C55-CCB7C9957600}"/>
              </a:ext>
            </a:extLst>
          </p:cNvPr>
          <p:cNvSpPr txBox="1"/>
          <p:nvPr/>
        </p:nvSpPr>
        <p:spPr>
          <a:xfrm>
            <a:off x="248276" y="630942"/>
            <a:ext cx="5325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Current – Residential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21FBD7-F059-6BC9-AC5F-0291B6D60203}"/>
              </a:ext>
            </a:extLst>
          </p:cNvPr>
          <p:cNvSpPr txBox="1"/>
          <p:nvPr/>
        </p:nvSpPr>
        <p:spPr>
          <a:xfrm>
            <a:off x="6436311" y="1149146"/>
            <a:ext cx="5567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Proposed – Neighborhood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B4A22C-DBE8-8F7C-39DE-963B8F5071FF}"/>
              </a:ext>
            </a:extLst>
          </p:cNvPr>
          <p:cNvSpPr/>
          <p:nvPr/>
        </p:nvSpPr>
        <p:spPr>
          <a:xfrm>
            <a:off x="8119454" y="4616986"/>
            <a:ext cx="905522" cy="865875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078DF9-9978-B7BA-95CC-7DB3384BC2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63" t="1972" r="14342" b="10533"/>
          <a:stretch/>
        </p:blipFill>
        <p:spPr>
          <a:xfrm>
            <a:off x="110938" y="1441533"/>
            <a:ext cx="5644751" cy="46601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6C76FD-F73D-2C5F-61CE-7135023A5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1578" y="1959737"/>
            <a:ext cx="5672679" cy="466013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1193A1-6E8D-F51D-956B-C9F164887373}"/>
              </a:ext>
            </a:extLst>
          </p:cNvPr>
          <p:cNvSpPr/>
          <p:nvPr/>
        </p:nvSpPr>
        <p:spPr>
          <a:xfrm>
            <a:off x="8958794" y="162455"/>
            <a:ext cx="762000" cy="68326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E24638-53E5-1C54-0CC7-15A200BCBF89}"/>
              </a:ext>
            </a:extLst>
          </p:cNvPr>
          <p:cNvSpPr txBox="1"/>
          <p:nvPr/>
        </p:nvSpPr>
        <p:spPr>
          <a:xfrm>
            <a:off x="9720794" y="0"/>
            <a:ext cx="1633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Location of proposed </a:t>
            </a:r>
            <a:br>
              <a:rPr lang="en-US" dirty="0"/>
            </a:br>
            <a:r>
              <a:rPr lang="en-US" dirty="0"/>
              <a:t>zoning change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ACB0D4B-BFD8-7C4C-BC95-129EBEBA4781}"/>
              </a:ext>
            </a:extLst>
          </p:cNvPr>
          <p:cNvSpPr/>
          <p:nvPr/>
        </p:nvSpPr>
        <p:spPr>
          <a:xfrm>
            <a:off x="9096375" y="3581400"/>
            <a:ext cx="685800" cy="285750"/>
          </a:xfrm>
          <a:custGeom>
            <a:avLst/>
            <a:gdLst>
              <a:gd name="connsiteX0" fmla="*/ 0 w 685800"/>
              <a:gd name="connsiteY0" fmla="*/ 9525 h 285750"/>
              <a:gd name="connsiteX1" fmla="*/ 685800 w 685800"/>
              <a:gd name="connsiteY1" fmla="*/ 0 h 285750"/>
              <a:gd name="connsiteX2" fmla="*/ 685800 w 685800"/>
              <a:gd name="connsiteY2" fmla="*/ 285750 h 285750"/>
              <a:gd name="connsiteX3" fmla="*/ 9525 w 685800"/>
              <a:gd name="connsiteY3" fmla="*/ 285750 h 285750"/>
              <a:gd name="connsiteX4" fmla="*/ 0 w 685800"/>
              <a:gd name="connsiteY4" fmla="*/ 9525 h 2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5800" h="285750">
                <a:moveTo>
                  <a:pt x="0" y="9525"/>
                </a:moveTo>
                <a:lnTo>
                  <a:pt x="685800" y="0"/>
                </a:lnTo>
                <a:lnTo>
                  <a:pt x="685800" y="285750"/>
                </a:lnTo>
                <a:lnTo>
                  <a:pt x="9525" y="285750"/>
                </a:lnTo>
                <a:lnTo>
                  <a:pt x="0" y="952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771530B-0196-FC5A-09B8-105F787C8F1B}"/>
              </a:ext>
            </a:extLst>
          </p:cNvPr>
          <p:cNvCxnSpPr/>
          <p:nvPr/>
        </p:nvCxnSpPr>
        <p:spPr>
          <a:xfrm>
            <a:off x="9448800" y="3581400"/>
            <a:ext cx="0" cy="28575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42B3EA8-E5B4-E03D-2CA2-76556F84FFDB}"/>
              </a:ext>
            </a:extLst>
          </p:cNvPr>
          <p:cNvSpPr/>
          <p:nvPr/>
        </p:nvSpPr>
        <p:spPr>
          <a:xfrm>
            <a:off x="8334375" y="3524250"/>
            <a:ext cx="3019425" cy="381000"/>
          </a:xfrm>
          <a:custGeom>
            <a:avLst/>
            <a:gdLst>
              <a:gd name="connsiteX0" fmla="*/ 0 w 3019425"/>
              <a:gd name="connsiteY0" fmla="*/ 342900 h 381000"/>
              <a:gd name="connsiteX1" fmla="*/ 295275 w 3019425"/>
              <a:gd name="connsiteY1" fmla="*/ 57150 h 381000"/>
              <a:gd name="connsiteX2" fmla="*/ 762000 w 3019425"/>
              <a:gd name="connsiteY2" fmla="*/ 66675 h 381000"/>
              <a:gd name="connsiteX3" fmla="*/ 752475 w 3019425"/>
              <a:gd name="connsiteY3" fmla="*/ 0 h 381000"/>
              <a:gd name="connsiteX4" fmla="*/ 1466850 w 3019425"/>
              <a:gd name="connsiteY4" fmla="*/ 19050 h 381000"/>
              <a:gd name="connsiteX5" fmla="*/ 1485900 w 3019425"/>
              <a:gd name="connsiteY5" fmla="*/ 57150 h 381000"/>
              <a:gd name="connsiteX6" fmla="*/ 1781175 w 3019425"/>
              <a:gd name="connsiteY6" fmla="*/ 76200 h 381000"/>
              <a:gd name="connsiteX7" fmla="*/ 1781175 w 3019425"/>
              <a:gd name="connsiteY7" fmla="*/ 28575 h 381000"/>
              <a:gd name="connsiteX8" fmla="*/ 2152650 w 3019425"/>
              <a:gd name="connsiteY8" fmla="*/ 28575 h 381000"/>
              <a:gd name="connsiteX9" fmla="*/ 2152650 w 3019425"/>
              <a:gd name="connsiteY9" fmla="*/ 85725 h 381000"/>
              <a:gd name="connsiteX10" fmla="*/ 2714625 w 3019425"/>
              <a:gd name="connsiteY10" fmla="*/ 95250 h 381000"/>
              <a:gd name="connsiteX11" fmla="*/ 2752725 w 3019425"/>
              <a:gd name="connsiteY11" fmla="*/ 66675 h 381000"/>
              <a:gd name="connsiteX12" fmla="*/ 3019425 w 3019425"/>
              <a:gd name="connsiteY12" fmla="*/ 66675 h 381000"/>
              <a:gd name="connsiteX13" fmla="*/ 2990850 w 3019425"/>
              <a:gd name="connsiteY13" fmla="*/ 342900 h 381000"/>
              <a:gd name="connsiteX14" fmla="*/ 1476375 w 3019425"/>
              <a:gd name="connsiteY14" fmla="*/ 352425 h 381000"/>
              <a:gd name="connsiteX15" fmla="*/ 771525 w 3019425"/>
              <a:gd name="connsiteY15" fmla="*/ 381000 h 381000"/>
              <a:gd name="connsiteX16" fmla="*/ 714375 w 3019425"/>
              <a:gd name="connsiteY16" fmla="*/ 342900 h 381000"/>
              <a:gd name="connsiteX17" fmla="*/ 0 w 3019425"/>
              <a:gd name="connsiteY17" fmla="*/ 342900 h 38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019425" h="381000">
                <a:moveTo>
                  <a:pt x="0" y="342900"/>
                </a:moveTo>
                <a:lnTo>
                  <a:pt x="295275" y="57150"/>
                </a:lnTo>
                <a:lnTo>
                  <a:pt x="762000" y="66675"/>
                </a:lnTo>
                <a:lnTo>
                  <a:pt x="752475" y="0"/>
                </a:lnTo>
                <a:lnTo>
                  <a:pt x="1466850" y="19050"/>
                </a:lnTo>
                <a:lnTo>
                  <a:pt x="1485900" y="57150"/>
                </a:lnTo>
                <a:lnTo>
                  <a:pt x="1781175" y="76200"/>
                </a:lnTo>
                <a:lnTo>
                  <a:pt x="1781175" y="28575"/>
                </a:lnTo>
                <a:lnTo>
                  <a:pt x="2152650" y="28575"/>
                </a:lnTo>
                <a:lnTo>
                  <a:pt x="2152650" y="85725"/>
                </a:lnTo>
                <a:lnTo>
                  <a:pt x="2714625" y="95250"/>
                </a:lnTo>
                <a:lnTo>
                  <a:pt x="2752725" y="66675"/>
                </a:lnTo>
                <a:lnTo>
                  <a:pt x="3019425" y="66675"/>
                </a:lnTo>
                <a:lnTo>
                  <a:pt x="2990850" y="342900"/>
                </a:lnTo>
                <a:lnTo>
                  <a:pt x="1476375" y="352425"/>
                </a:lnTo>
                <a:lnTo>
                  <a:pt x="771525" y="381000"/>
                </a:lnTo>
                <a:lnTo>
                  <a:pt x="714375" y="342900"/>
                </a:lnTo>
                <a:lnTo>
                  <a:pt x="0" y="342900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A231C6B0-7C92-7569-E28A-9B2A39D899E2}"/>
              </a:ext>
            </a:extLst>
          </p:cNvPr>
          <p:cNvSpPr/>
          <p:nvPr/>
        </p:nvSpPr>
        <p:spPr>
          <a:xfrm>
            <a:off x="8001000" y="4600575"/>
            <a:ext cx="923925" cy="828675"/>
          </a:xfrm>
          <a:custGeom>
            <a:avLst/>
            <a:gdLst>
              <a:gd name="connsiteX0" fmla="*/ 9525 w 923925"/>
              <a:gd name="connsiteY0" fmla="*/ 0 h 828675"/>
              <a:gd name="connsiteX1" fmla="*/ 923925 w 923925"/>
              <a:gd name="connsiteY1" fmla="*/ 9525 h 828675"/>
              <a:gd name="connsiteX2" fmla="*/ 904875 w 923925"/>
              <a:gd name="connsiteY2" fmla="*/ 828675 h 828675"/>
              <a:gd name="connsiteX3" fmla="*/ 0 w 923925"/>
              <a:gd name="connsiteY3" fmla="*/ 828675 h 828675"/>
              <a:gd name="connsiteX4" fmla="*/ 9525 w 923925"/>
              <a:gd name="connsiteY4" fmla="*/ 352425 h 828675"/>
              <a:gd name="connsiteX5" fmla="*/ 9525 w 923925"/>
              <a:gd name="connsiteY5" fmla="*/ 0 h 82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3925" h="828675">
                <a:moveTo>
                  <a:pt x="9525" y="0"/>
                </a:moveTo>
                <a:lnTo>
                  <a:pt x="923925" y="9525"/>
                </a:lnTo>
                <a:lnTo>
                  <a:pt x="904875" y="828675"/>
                </a:lnTo>
                <a:lnTo>
                  <a:pt x="0" y="828675"/>
                </a:lnTo>
                <a:lnTo>
                  <a:pt x="9525" y="352425"/>
                </a:lnTo>
                <a:lnTo>
                  <a:pt x="9525" y="0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89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43350"/>
            <a:ext cx="7626350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US" sz="4400" dirty="0">
                <a:solidFill>
                  <a:srgbClr val="44546A"/>
                </a:solidFill>
                <a:latin typeface="Tahoma"/>
                <a:cs typeface="Tahoma"/>
              </a:rPr>
              <a:t>Zoning Classifications</a:t>
            </a:r>
            <a:endParaRPr sz="4400" dirty="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7200" y="1752600"/>
            <a:ext cx="5788661" cy="3589444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12700" marR="290195">
              <a:lnSpc>
                <a:spcPts val="3020"/>
              </a:lnSpc>
              <a:spcBef>
                <a:spcPts val="490"/>
              </a:spcBef>
              <a:tabLst>
                <a:tab pos="241300" algn="l"/>
              </a:tabLst>
            </a:pPr>
            <a:r>
              <a:rPr lang="en-US" sz="2800" dirty="0">
                <a:latin typeface="Calibri"/>
                <a:cs typeface="Calibri"/>
              </a:rPr>
              <a:t>Most Restrictive to Least Restrictive</a:t>
            </a:r>
          </a:p>
          <a:p>
            <a:pPr marL="241300" marR="290195" indent="-228600">
              <a:lnSpc>
                <a:spcPts val="3020"/>
              </a:lnSpc>
              <a:spcBef>
                <a:spcPts val="490"/>
              </a:spcBef>
              <a:buFont typeface="Arial"/>
              <a:buChar char="•"/>
              <a:tabLst>
                <a:tab pos="241300" algn="l"/>
              </a:tabLst>
            </a:pPr>
            <a:endParaRPr lang="en-US" sz="2800" dirty="0">
              <a:latin typeface="Calibri"/>
              <a:cs typeface="Calibri"/>
            </a:endParaRPr>
          </a:p>
          <a:p>
            <a:pPr marL="241300" marR="290195" lvl="1" indent="-228600">
              <a:lnSpc>
                <a:spcPts val="3020"/>
              </a:lnSpc>
              <a:spcBef>
                <a:spcPts val="49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800" dirty="0">
                <a:latin typeface="Calibri"/>
                <a:cs typeface="Calibri"/>
              </a:rPr>
              <a:t>Residential</a:t>
            </a:r>
          </a:p>
          <a:p>
            <a:pPr marL="241300" marR="290195" lvl="1" indent="-228600">
              <a:lnSpc>
                <a:spcPts val="3020"/>
              </a:lnSpc>
              <a:spcBef>
                <a:spcPts val="49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800" dirty="0">
                <a:latin typeface="Calibri"/>
                <a:cs typeface="Calibri"/>
              </a:rPr>
              <a:t>Neighborhood</a:t>
            </a:r>
          </a:p>
          <a:p>
            <a:pPr marL="241300" marR="290195" lvl="1" indent="-228600">
              <a:lnSpc>
                <a:spcPts val="3020"/>
              </a:lnSpc>
              <a:spcBef>
                <a:spcPts val="49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800" dirty="0">
                <a:latin typeface="Calibri"/>
                <a:cs typeface="Calibri"/>
              </a:rPr>
              <a:t>Mixed Use</a:t>
            </a:r>
          </a:p>
          <a:p>
            <a:pPr marL="241300" marR="290195" lvl="1" indent="-228600">
              <a:lnSpc>
                <a:spcPts val="3020"/>
              </a:lnSpc>
              <a:spcBef>
                <a:spcPts val="49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800" dirty="0">
                <a:latin typeface="Calibri"/>
                <a:cs typeface="Calibri"/>
              </a:rPr>
              <a:t>Business</a:t>
            </a:r>
          </a:p>
          <a:p>
            <a:pPr marL="241300" marR="290195" lvl="1" indent="-228600">
              <a:lnSpc>
                <a:spcPts val="3020"/>
              </a:lnSpc>
              <a:spcBef>
                <a:spcPts val="49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800" dirty="0">
                <a:latin typeface="Calibri"/>
                <a:cs typeface="Calibri"/>
              </a:rPr>
              <a:t>Light Manufacturing</a:t>
            </a:r>
          </a:p>
          <a:p>
            <a:pPr marL="241300" marR="290195" lvl="1" indent="-228600">
              <a:lnSpc>
                <a:spcPts val="3020"/>
              </a:lnSpc>
              <a:spcBef>
                <a:spcPts val="49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800" dirty="0">
                <a:latin typeface="Calibri"/>
                <a:cs typeface="Calibri"/>
              </a:rPr>
              <a:t>Industrial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39384" y="1627632"/>
            <a:ext cx="6400799" cy="5096255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5400000">
            <a:off x="3116579" y="3337560"/>
            <a:ext cx="3063241" cy="1676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152899" y="2664388"/>
            <a:ext cx="990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Most</a:t>
            </a:r>
          </a:p>
          <a:p>
            <a:pPr algn="ctr"/>
            <a:r>
              <a:rPr lang="en-US" sz="1200" b="1" dirty="0"/>
              <a:t>Restrictive</a:t>
            </a:r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r>
              <a:rPr lang="en-US" sz="1200" dirty="0"/>
              <a:t> </a:t>
            </a:r>
          </a:p>
          <a:p>
            <a:pPr algn="ctr"/>
            <a:endParaRPr lang="en-US" sz="1200" dirty="0"/>
          </a:p>
          <a:p>
            <a:pPr algn="ctr"/>
            <a:r>
              <a:rPr lang="en-US" sz="1200" b="1" dirty="0"/>
              <a:t>Least Restrictive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648199" y="3124200"/>
            <a:ext cx="0" cy="175260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43350"/>
            <a:ext cx="9681845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US" sz="4400" dirty="0">
                <a:solidFill>
                  <a:srgbClr val="44546A"/>
                </a:solidFill>
                <a:latin typeface="Tahoma"/>
                <a:cs typeface="Tahoma"/>
              </a:rPr>
              <a:t>Current </a:t>
            </a:r>
            <a:r>
              <a:rPr sz="4400" dirty="0">
                <a:solidFill>
                  <a:srgbClr val="44546A"/>
                </a:solidFill>
                <a:latin typeface="Tahoma"/>
                <a:cs typeface="Tahoma"/>
              </a:rPr>
              <a:t>Path</a:t>
            </a:r>
            <a:r>
              <a:rPr sz="4400" spc="-130" dirty="0">
                <a:solidFill>
                  <a:srgbClr val="44546A"/>
                </a:solidFill>
                <a:latin typeface="Tahoma"/>
                <a:cs typeface="Tahoma"/>
              </a:rPr>
              <a:t> </a:t>
            </a:r>
            <a:r>
              <a:rPr sz="4400" dirty="0">
                <a:solidFill>
                  <a:srgbClr val="44546A"/>
                </a:solidFill>
                <a:latin typeface="Tahoma"/>
                <a:cs typeface="Tahoma"/>
              </a:rPr>
              <a:t>Forward</a:t>
            </a:r>
            <a:endParaRPr sz="4400" dirty="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87202" y="1338675"/>
            <a:ext cx="8713998" cy="171688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241300" marR="681990" indent="-228600">
              <a:lnSpc>
                <a:spcPct val="80000"/>
              </a:lnSpc>
              <a:spcBef>
                <a:spcPts val="78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2400" dirty="0">
                <a:latin typeface="Calibri"/>
                <a:cs typeface="Calibri"/>
              </a:rPr>
              <a:t>City Council Amended in-part and deferred the proposed comprehensive rezoning plan.</a:t>
            </a:r>
          </a:p>
          <a:p>
            <a:pPr marL="469900" lvl="1">
              <a:lnSpc>
                <a:spcPct val="100000"/>
              </a:lnSpc>
              <a:spcBef>
                <a:spcPts val="434"/>
              </a:spcBef>
              <a:tabLst>
                <a:tab pos="697865" algn="l"/>
              </a:tabLst>
            </a:pPr>
            <a:endParaRPr lang="en-US" sz="2000" spc="-20" dirty="0">
              <a:latin typeface="Calibri"/>
              <a:cs typeface="Calibri"/>
            </a:endParaRPr>
          </a:p>
          <a:p>
            <a:pPr marL="469900" lvl="1">
              <a:lnSpc>
                <a:spcPct val="100000"/>
              </a:lnSpc>
              <a:spcBef>
                <a:spcPts val="434"/>
              </a:spcBef>
              <a:tabLst>
                <a:tab pos="697865" algn="l"/>
              </a:tabLst>
            </a:pPr>
            <a:r>
              <a:rPr lang="en-US" sz="2000" spc="-20" dirty="0">
                <a:latin typeface="Calibri"/>
                <a:cs typeface="Calibri"/>
              </a:rPr>
              <a:t>For questions or more information, contact the City of Lake Charles Planning Department by calling (337) 491-1542.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43350"/>
            <a:ext cx="7626350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90"/>
              </a:spcBef>
            </a:pPr>
            <a:r>
              <a:rPr lang="en-US" sz="4400" dirty="0">
                <a:solidFill>
                  <a:srgbClr val="44546A"/>
                </a:solidFill>
                <a:latin typeface="Tahoma"/>
                <a:cs typeface="Tahoma"/>
              </a:rPr>
              <a:t>Permitted Uses by Type</a:t>
            </a:r>
            <a:endParaRPr sz="4400" dirty="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4800" y="1676400"/>
            <a:ext cx="10896600" cy="3525324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12700" marR="290195">
              <a:lnSpc>
                <a:spcPts val="3020"/>
              </a:lnSpc>
              <a:spcBef>
                <a:spcPts val="490"/>
              </a:spcBef>
              <a:tabLst>
                <a:tab pos="241300" algn="l"/>
              </a:tabLst>
            </a:pPr>
            <a:r>
              <a:rPr lang="en-US" sz="4000" b="1" dirty="0">
                <a:latin typeface="Calibri"/>
                <a:cs typeface="Calibri"/>
              </a:rPr>
              <a:t>Residential Zoning District:</a:t>
            </a:r>
          </a:p>
          <a:p>
            <a:pPr marL="469900" marR="290195" indent="-457200">
              <a:lnSpc>
                <a:spcPts val="3020"/>
              </a:lnSpc>
              <a:spcBef>
                <a:spcPts val="490"/>
              </a:spcBef>
              <a:buFont typeface="Arial" panose="020B0604020202020204" pitchFamily="34" charset="0"/>
              <a:buChar char="•"/>
              <a:tabLst>
                <a:tab pos="241300" algn="l"/>
              </a:tabLst>
            </a:pPr>
            <a:r>
              <a:rPr lang="en-US" sz="2800" dirty="0">
                <a:latin typeface="Calibri"/>
                <a:cs typeface="Calibri"/>
              </a:rPr>
              <a:t>Single-family detached dwellings, provided it does not exceed seven dwelling units per acre</a:t>
            </a:r>
          </a:p>
          <a:p>
            <a:pPr marL="469900" marR="290195" indent="-457200">
              <a:lnSpc>
                <a:spcPts val="3020"/>
              </a:lnSpc>
              <a:spcBef>
                <a:spcPts val="490"/>
              </a:spcBef>
              <a:buFont typeface="Arial" panose="020B0604020202020204" pitchFamily="34" charset="0"/>
              <a:buChar char="•"/>
              <a:tabLst>
                <a:tab pos="241300" algn="l"/>
              </a:tabLst>
            </a:pPr>
            <a:r>
              <a:rPr lang="en-US" sz="2800" dirty="0">
                <a:latin typeface="Calibri"/>
                <a:cs typeface="Calibri"/>
              </a:rPr>
              <a:t>Accessory uses</a:t>
            </a:r>
          </a:p>
          <a:p>
            <a:pPr marL="469900" marR="290195" indent="-457200">
              <a:lnSpc>
                <a:spcPts val="3020"/>
              </a:lnSpc>
              <a:spcBef>
                <a:spcPts val="490"/>
              </a:spcBef>
              <a:buFont typeface="Arial" panose="020B0604020202020204" pitchFamily="34" charset="0"/>
              <a:buChar char="•"/>
              <a:tabLst>
                <a:tab pos="241300" algn="l"/>
              </a:tabLst>
            </a:pPr>
            <a:r>
              <a:rPr lang="en-US" sz="2800" dirty="0">
                <a:latin typeface="Calibri"/>
                <a:cs typeface="Calibri"/>
              </a:rPr>
              <a:t>Home occupations</a:t>
            </a:r>
          </a:p>
          <a:p>
            <a:pPr marL="469900" marR="290195" indent="-457200">
              <a:lnSpc>
                <a:spcPts val="3020"/>
              </a:lnSpc>
              <a:spcBef>
                <a:spcPts val="490"/>
              </a:spcBef>
              <a:buFont typeface="Arial" panose="020B0604020202020204" pitchFamily="34" charset="0"/>
              <a:buChar char="•"/>
              <a:tabLst>
                <a:tab pos="241300" algn="l"/>
              </a:tabLst>
            </a:pPr>
            <a:r>
              <a:rPr lang="en-US" sz="2800" dirty="0">
                <a:latin typeface="Calibri"/>
                <a:cs typeface="Calibri"/>
              </a:rPr>
              <a:t>Public Uses (Schools, Libraries, etc.)</a:t>
            </a:r>
          </a:p>
          <a:p>
            <a:pPr marL="469900" marR="290195" indent="-457200">
              <a:lnSpc>
                <a:spcPts val="3020"/>
              </a:lnSpc>
              <a:spcBef>
                <a:spcPts val="490"/>
              </a:spcBef>
              <a:buFont typeface="Arial" panose="020B0604020202020204" pitchFamily="34" charset="0"/>
              <a:buChar char="•"/>
              <a:tabLst>
                <a:tab pos="241300" algn="l"/>
              </a:tabLst>
            </a:pPr>
            <a:r>
              <a:rPr lang="en-US" sz="2800" dirty="0">
                <a:latin typeface="Calibri"/>
                <a:cs typeface="Calibri"/>
              </a:rPr>
              <a:t>Agriculture</a:t>
            </a:r>
          </a:p>
          <a:p>
            <a:pPr marL="469900" marR="290195" indent="-457200">
              <a:lnSpc>
                <a:spcPts val="3020"/>
              </a:lnSpc>
              <a:spcBef>
                <a:spcPts val="490"/>
              </a:spcBef>
              <a:buFont typeface="Arial" panose="020B0604020202020204" pitchFamily="34" charset="0"/>
              <a:buChar char="•"/>
              <a:tabLst>
                <a:tab pos="241300" algn="l"/>
              </a:tabLst>
            </a:pPr>
            <a:r>
              <a:rPr lang="en-US" sz="2800" dirty="0">
                <a:latin typeface="Calibri"/>
                <a:cs typeface="Calibri"/>
              </a:rPr>
              <a:t>Accessory uses to the residential use</a:t>
            </a:r>
          </a:p>
        </p:txBody>
      </p:sp>
    </p:spTree>
    <p:extLst>
      <p:ext uri="{BB962C8B-B14F-4D97-AF65-F5344CB8AC3E}">
        <p14:creationId xmlns:p14="http://schemas.microsoft.com/office/powerpoint/2010/main" val="31380107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43350"/>
            <a:ext cx="7626350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US" sz="4400" dirty="0">
                <a:solidFill>
                  <a:srgbClr val="44546A"/>
                </a:solidFill>
                <a:latin typeface="Tahoma"/>
                <a:cs typeface="Tahoma"/>
              </a:rPr>
              <a:t>Permitted Uses by Type</a:t>
            </a:r>
            <a:endParaRPr sz="4400" dirty="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2400" y="1752600"/>
            <a:ext cx="12115800" cy="4423006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12700" marR="290195">
              <a:lnSpc>
                <a:spcPts val="3020"/>
              </a:lnSpc>
              <a:spcBef>
                <a:spcPts val="490"/>
              </a:spcBef>
              <a:tabLst>
                <a:tab pos="241300" algn="l"/>
              </a:tabLst>
            </a:pPr>
            <a:r>
              <a:rPr lang="en-US" sz="4000" b="1" dirty="0">
                <a:latin typeface="Calibri"/>
                <a:cs typeface="Calibri"/>
              </a:rPr>
              <a:t>Neighborhood Zoning District:</a:t>
            </a:r>
          </a:p>
          <a:p>
            <a:pPr marL="469900" marR="290195" indent="-457200">
              <a:lnSpc>
                <a:spcPts val="3020"/>
              </a:lnSpc>
              <a:spcBef>
                <a:spcPts val="490"/>
              </a:spcBef>
              <a:buFont typeface="Arial" panose="020B0604020202020204" pitchFamily="34" charset="0"/>
              <a:buChar char="•"/>
              <a:tabLst>
                <a:tab pos="241300" algn="l"/>
              </a:tabLst>
            </a:pPr>
            <a:r>
              <a:rPr lang="en-US" sz="2800" dirty="0">
                <a:latin typeface="Calibri"/>
                <a:cs typeface="Calibri"/>
              </a:rPr>
              <a:t>Single-family attached and detached dwellings, provided it does not exceed 10 dwelling units per acre.</a:t>
            </a:r>
          </a:p>
          <a:p>
            <a:pPr marL="469900" marR="290195" indent="-457200">
              <a:lnSpc>
                <a:spcPts val="3020"/>
              </a:lnSpc>
              <a:spcBef>
                <a:spcPts val="490"/>
              </a:spcBef>
              <a:buFont typeface="Arial" panose="020B0604020202020204" pitchFamily="34" charset="0"/>
              <a:buChar char="•"/>
              <a:tabLst>
                <a:tab pos="241300" algn="l"/>
              </a:tabLst>
            </a:pPr>
            <a:r>
              <a:rPr lang="en-US" sz="2800" dirty="0">
                <a:latin typeface="Calibri"/>
                <a:cs typeface="Calibri"/>
              </a:rPr>
              <a:t>Accessory uses</a:t>
            </a:r>
          </a:p>
          <a:p>
            <a:pPr marL="469900" marR="290195" indent="-457200">
              <a:lnSpc>
                <a:spcPts val="3020"/>
              </a:lnSpc>
              <a:spcBef>
                <a:spcPts val="490"/>
              </a:spcBef>
              <a:buFont typeface="Arial" panose="020B0604020202020204" pitchFamily="34" charset="0"/>
              <a:buChar char="•"/>
              <a:tabLst>
                <a:tab pos="241300" algn="l"/>
              </a:tabLst>
            </a:pPr>
            <a:r>
              <a:rPr lang="en-US" sz="2800" dirty="0">
                <a:latin typeface="Calibri"/>
                <a:cs typeface="Calibri"/>
              </a:rPr>
              <a:t>Home occupations</a:t>
            </a:r>
          </a:p>
          <a:p>
            <a:pPr marL="469900" marR="290195" indent="-457200">
              <a:lnSpc>
                <a:spcPts val="3020"/>
              </a:lnSpc>
              <a:spcBef>
                <a:spcPts val="490"/>
              </a:spcBef>
              <a:buFont typeface="Arial" panose="020B0604020202020204" pitchFamily="34" charset="0"/>
              <a:buChar char="•"/>
              <a:tabLst>
                <a:tab pos="241300" algn="l"/>
              </a:tabLst>
            </a:pPr>
            <a:r>
              <a:rPr lang="en-US" sz="2800" dirty="0">
                <a:latin typeface="Calibri"/>
                <a:cs typeface="Calibri"/>
              </a:rPr>
              <a:t>Public uses (schools, libraries, etc.)</a:t>
            </a:r>
          </a:p>
          <a:p>
            <a:pPr marL="469900" marR="290195" indent="-457200">
              <a:lnSpc>
                <a:spcPts val="3020"/>
              </a:lnSpc>
              <a:spcBef>
                <a:spcPts val="490"/>
              </a:spcBef>
              <a:buFont typeface="Arial" panose="020B0604020202020204" pitchFamily="34" charset="0"/>
              <a:buChar char="•"/>
              <a:tabLst>
                <a:tab pos="241300" algn="l"/>
              </a:tabLst>
            </a:pPr>
            <a:r>
              <a:rPr lang="en-US" sz="2800" dirty="0">
                <a:latin typeface="Calibri"/>
                <a:cs typeface="Calibri"/>
              </a:rPr>
              <a:t>Churches</a:t>
            </a:r>
          </a:p>
          <a:p>
            <a:pPr marL="469900" marR="290195" indent="-457200">
              <a:lnSpc>
                <a:spcPts val="3020"/>
              </a:lnSpc>
              <a:spcBef>
                <a:spcPts val="490"/>
              </a:spcBef>
              <a:buFont typeface="Arial" panose="020B0604020202020204" pitchFamily="34" charset="0"/>
              <a:buChar char="•"/>
              <a:tabLst>
                <a:tab pos="241300" algn="l"/>
              </a:tabLst>
            </a:pPr>
            <a:r>
              <a:rPr lang="en-US" sz="2800" dirty="0">
                <a:latin typeface="Calibri"/>
                <a:cs typeface="Calibri"/>
              </a:rPr>
              <a:t>Agriculture</a:t>
            </a:r>
          </a:p>
          <a:p>
            <a:pPr marL="12700" marR="290195">
              <a:lnSpc>
                <a:spcPts val="3020"/>
              </a:lnSpc>
              <a:spcBef>
                <a:spcPts val="490"/>
              </a:spcBef>
              <a:tabLst>
                <a:tab pos="241300" algn="l"/>
              </a:tabLst>
            </a:pPr>
            <a:endParaRPr lang="en-US" sz="2800" dirty="0">
              <a:latin typeface="Calibri"/>
              <a:cs typeface="Calibri"/>
            </a:endParaRPr>
          </a:p>
          <a:p>
            <a:pPr marL="12700" marR="290195" algn="ctr">
              <a:lnSpc>
                <a:spcPts val="3020"/>
              </a:lnSpc>
              <a:spcBef>
                <a:spcPts val="490"/>
              </a:spcBef>
              <a:tabLst>
                <a:tab pos="24130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Calibri"/>
                <a:cs typeface="Calibri"/>
              </a:rPr>
              <a:t>**Any non-residential use requires a Major Conditional Use Review Process**</a:t>
            </a:r>
          </a:p>
        </p:txBody>
      </p:sp>
    </p:spTree>
    <p:extLst>
      <p:ext uri="{BB962C8B-B14F-4D97-AF65-F5344CB8AC3E}">
        <p14:creationId xmlns:p14="http://schemas.microsoft.com/office/powerpoint/2010/main" val="1653309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43350"/>
            <a:ext cx="7626350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US" sz="4400" dirty="0">
                <a:solidFill>
                  <a:srgbClr val="44546A"/>
                </a:solidFill>
                <a:latin typeface="Tahoma"/>
                <a:cs typeface="Tahoma"/>
              </a:rPr>
              <a:t>Permitted Uses by Type</a:t>
            </a:r>
            <a:endParaRPr sz="4400" dirty="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2400" y="1524000"/>
            <a:ext cx="12420600" cy="4856907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12700" marR="290195">
              <a:lnSpc>
                <a:spcPts val="3020"/>
              </a:lnSpc>
              <a:spcBef>
                <a:spcPts val="490"/>
              </a:spcBef>
              <a:tabLst>
                <a:tab pos="241300" algn="l"/>
              </a:tabLst>
            </a:pPr>
            <a:r>
              <a:rPr lang="en-US" sz="4000" b="1" dirty="0">
                <a:latin typeface="Calibri"/>
                <a:cs typeface="Calibri"/>
              </a:rPr>
              <a:t>Mixed Use Zoning District:</a:t>
            </a:r>
          </a:p>
          <a:p>
            <a:pPr marL="469900" marR="290195" indent="-457200">
              <a:lnSpc>
                <a:spcPts val="3020"/>
              </a:lnSpc>
              <a:spcBef>
                <a:spcPts val="490"/>
              </a:spcBef>
              <a:buFont typeface="Arial" panose="020B0604020202020204" pitchFamily="34" charset="0"/>
              <a:buChar char="•"/>
              <a:tabLst>
                <a:tab pos="241300" algn="l"/>
              </a:tabLst>
            </a:pPr>
            <a:r>
              <a:rPr lang="en-US" sz="2800" dirty="0">
                <a:latin typeface="Calibri"/>
                <a:cs typeface="Calibri"/>
              </a:rPr>
              <a:t>Single-family attached and detached dwellings, provided it does not exceed 12 dwelling units per acre</a:t>
            </a:r>
          </a:p>
          <a:p>
            <a:pPr marL="469900" marR="290195" indent="-457200">
              <a:lnSpc>
                <a:spcPts val="3020"/>
              </a:lnSpc>
              <a:spcBef>
                <a:spcPts val="490"/>
              </a:spcBef>
              <a:buFont typeface="Arial" panose="020B0604020202020204" pitchFamily="34" charset="0"/>
              <a:buChar char="•"/>
              <a:tabLst>
                <a:tab pos="241300" algn="l"/>
              </a:tabLst>
            </a:pPr>
            <a:r>
              <a:rPr lang="en-US" sz="2800" dirty="0">
                <a:latin typeface="Calibri"/>
                <a:cs typeface="Calibri"/>
              </a:rPr>
              <a:t>Accessory uses</a:t>
            </a:r>
          </a:p>
          <a:p>
            <a:pPr marL="469900" marR="290195" indent="-457200">
              <a:lnSpc>
                <a:spcPts val="3020"/>
              </a:lnSpc>
              <a:spcBef>
                <a:spcPts val="490"/>
              </a:spcBef>
              <a:buFont typeface="Arial" panose="020B0604020202020204" pitchFamily="34" charset="0"/>
              <a:buChar char="•"/>
              <a:tabLst>
                <a:tab pos="241300" algn="l"/>
              </a:tabLst>
            </a:pPr>
            <a:r>
              <a:rPr lang="en-US" sz="2800" dirty="0">
                <a:latin typeface="Calibri"/>
                <a:cs typeface="Calibri"/>
              </a:rPr>
              <a:t>Home occupations</a:t>
            </a:r>
          </a:p>
          <a:p>
            <a:pPr marL="469900" marR="290195" indent="-457200">
              <a:lnSpc>
                <a:spcPts val="3020"/>
              </a:lnSpc>
              <a:spcBef>
                <a:spcPts val="490"/>
              </a:spcBef>
              <a:buFont typeface="Arial" panose="020B0604020202020204" pitchFamily="34" charset="0"/>
              <a:buChar char="•"/>
              <a:tabLst>
                <a:tab pos="241300" algn="l"/>
              </a:tabLst>
            </a:pPr>
            <a:r>
              <a:rPr lang="en-US" sz="2800" dirty="0">
                <a:latin typeface="Calibri"/>
                <a:cs typeface="Calibri"/>
              </a:rPr>
              <a:t>Public uses (schools, libraries, etc.)</a:t>
            </a:r>
          </a:p>
          <a:p>
            <a:pPr marL="469900" marR="290195" indent="-457200">
              <a:lnSpc>
                <a:spcPts val="3020"/>
              </a:lnSpc>
              <a:spcBef>
                <a:spcPts val="490"/>
              </a:spcBef>
              <a:buFont typeface="Arial" panose="020B0604020202020204" pitchFamily="34" charset="0"/>
              <a:buChar char="•"/>
              <a:tabLst>
                <a:tab pos="241300" algn="l"/>
              </a:tabLst>
            </a:pPr>
            <a:r>
              <a:rPr lang="en-US" sz="2800" dirty="0">
                <a:latin typeface="Calibri"/>
                <a:cs typeface="Calibri"/>
              </a:rPr>
              <a:t>Churches</a:t>
            </a:r>
          </a:p>
          <a:p>
            <a:pPr marL="469900" marR="290195" indent="-457200">
              <a:lnSpc>
                <a:spcPts val="3020"/>
              </a:lnSpc>
              <a:spcBef>
                <a:spcPts val="490"/>
              </a:spcBef>
              <a:buFont typeface="Arial" panose="020B0604020202020204" pitchFamily="34" charset="0"/>
              <a:buChar char="•"/>
              <a:tabLst>
                <a:tab pos="241300" algn="l"/>
              </a:tabLst>
            </a:pPr>
            <a:r>
              <a:rPr lang="en-US" sz="2800" dirty="0">
                <a:latin typeface="Calibri"/>
                <a:cs typeface="Calibri"/>
              </a:rPr>
              <a:t>Agriculture</a:t>
            </a:r>
          </a:p>
          <a:p>
            <a:pPr marL="469900" marR="290195" indent="-457200">
              <a:lnSpc>
                <a:spcPts val="3020"/>
              </a:lnSpc>
              <a:spcBef>
                <a:spcPts val="490"/>
              </a:spcBef>
              <a:buFont typeface="Arial" panose="020B0604020202020204" pitchFamily="34" charset="0"/>
              <a:buChar char="•"/>
              <a:tabLst>
                <a:tab pos="241300" algn="l"/>
              </a:tabLst>
            </a:pPr>
            <a:r>
              <a:rPr lang="en-US" sz="2800" dirty="0">
                <a:latin typeface="Calibri"/>
                <a:cs typeface="Calibri"/>
              </a:rPr>
              <a:t>Home Businesses</a:t>
            </a:r>
          </a:p>
          <a:p>
            <a:pPr marL="469900" marR="290195" indent="-457200">
              <a:lnSpc>
                <a:spcPts val="3020"/>
              </a:lnSpc>
              <a:spcBef>
                <a:spcPts val="490"/>
              </a:spcBef>
              <a:buFont typeface="Arial" panose="020B0604020202020204" pitchFamily="34" charset="0"/>
              <a:buChar char="•"/>
              <a:tabLst>
                <a:tab pos="241300" algn="l"/>
              </a:tabLst>
            </a:pPr>
            <a:r>
              <a:rPr lang="en-US" sz="2800" dirty="0">
                <a:latin typeface="Calibri"/>
                <a:cs typeface="Calibri"/>
              </a:rPr>
              <a:t>Bed and Breakfast Facilities</a:t>
            </a:r>
          </a:p>
          <a:p>
            <a:pPr marL="12700" marR="290195" algn="ctr">
              <a:lnSpc>
                <a:spcPts val="3020"/>
              </a:lnSpc>
              <a:spcBef>
                <a:spcPts val="490"/>
              </a:spcBef>
              <a:tabLst>
                <a:tab pos="241300" algn="l"/>
              </a:tabLst>
            </a:pPr>
            <a:r>
              <a:rPr lang="en-US" sz="2400" b="1" dirty="0">
                <a:solidFill>
                  <a:srgbClr val="FF0000"/>
                </a:solidFill>
                <a:latin typeface="Calibri"/>
                <a:cs typeface="Calibri"/>
              </a:rPr>
              <a:t>**Any non-residential use requires a Major &amp; </a:t>
            </a:r>
            <a:r>
              <a:rPr lang="en-US" sz="2400" b="1" dirty="0" err="1">
                <a:solidFill>
                  <a:srgbClr val="FF0000"/>
                </a:solidFill>
                <a:latin typeface="Calibri"/>
                <a:cs typeface="Calibri"/>
              </a:rPr>
              <a:t>MinorConditional</a:t>
            </a:r>
            <a:r>
              <a:rPr lang="en-US" sz="2400" b="1" dirty="0">
                <a:solidFill>
                  <a:srgbClr val="FF0000"/>
                </a:solidFill>
                <a:latin typeface="Calibri"/>
                <a:cs typeface="Calibri"/>
              </a:rPr>
              <a:t> Use Review Process**</a:t>
            </a:r>
          </a:p>
        </p:txBody>
      </p:sp>
    </p:spTree>
    <p:extLst>
      <p:ext uri="{BB962C8B-B14F-4D97-AF65-F5344CB8AC3E}">
        <p14:creationId xmlns:p14="http://schemas.microsoft.com/office/powerpoint/2010/main" val="549258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43350"/>
            <a:ext cx="7626350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US" sz="4400" dirty="0">
                <a:solidFill>
                  <a:srgbClr val="44546A"/>
                </a:solidFill>
                <a:latin typeface="Tahoma"/>
                <a:cs typeface="Tahoma"/>
              </a:rPr>
              <a:t>Permitted Uses by Type</a:t>
            </a:r>
            <a:endParaRPr sz="4400" dirty="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1000" y="1447800"/>
            <a:ext cx="11658600" cy="5248873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12700" marR="290195">
              <a:lnSpc>
                <a:spcPts val="3020"/>
              </a:lnSpc>
              <a:spcBef>
                <a:spcPts val="490"/>
              </a:spcBef>
              <a:tabLst>
                <a:tab pos="241300" algn="l"/>
              </a:tabLst>
            </a:pPr>
            <a:r>
              <a:rPr lang="en-US" sz="4000" b="1" dirty="0">
                <a:latin typeface="Calibri"/>
                <a:cs typeface="Calibri"/>
              </a:rPr>
              <a:t>Business Zoning District: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Indoor general retail and service establishments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Offices and financial institutions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Restaurants and entertainment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Institutional uses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Hotels and motels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Public uses (schools, libraries, etc.)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Kennels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Recreational facilities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Churches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Agriculture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Day care centers, provided the facility is fenced or enclosed so that children cannot leave the premises without adult supervision and the premises is buffered in accordance with</a:t>
            </a:r>
            <a:r>
              <a:rPr lang="en-US" sz="1400" u="sng" dirty="0">
                <a:hlinkClick r:id="rId3"/>
              </a:rPr>
              <a:t> Section 24-5-209</a:t>
            </a: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Drive-in or drive-through facilities for the sale of food or beverages, provided that:</a:t>
            </a:r>
          </a:p>
          <a:p>
            <a:pPr lvl="1"/>
            <a:r>
              <a:rPr lang="en-US" sz="1400" dirty="0"/>
              <a:t>	-The facility is installed on a permanent foundation</a:t>
            </a:r>
          </a:p>
          <a:p>
            <a:r>
              <a:rPr lang="en-US" sz="1400" dirty="0"/>
              <a:t>	-The facility and use does not involve more than 2,500 square feet of total gross floor area</a:t>
            </a:r>
          </a:p>
          <a:p>
            <a:r>
              <a:rPr lang="en-US" sz="1400" dirty="0"/>
              <a:t>	-The parcel of land on which the use is located fronts on a collector or arterial street</a:t>
            </a:r>
          </a:p>
          <a:p>
            <a:r>
              <a:rPr lang="en-US" sz="1400" dirty="0"/>
              <a:t>	-The use is buffered in accordance with</a:t>
            </a:r>
            <a:r>
              <a:rPr lang="en-US" sz="1400" u="sng" dirty="0">
                <a:hlinkClick r:id="rId3"/>
              </a:rPr>
              <a:t> Section 24-5-209</a:t>
            </a:r>
            <a:r>
              <a:rPr lang="en-US" sz="1400" dirty="0"/>
              <a:t>; and</a:t>
            </a:r>
          </a:p>
          <a:p>
            <a:r>
              <a:rPr lang="en-US" sz="1400" dirty="0"/>
              <a:t>	-Parking and stacking for vehicles are provided in accordance with</a:t>
            </a:r>
            <a:r>
              <a:rPr lang="en-US" sz="1400" u="sng" dirty="0">
                <a:hlinkClick r:id="rId4"/>
              </a:rPr>
              <a:t> Section 24-5-208</a:t>
            </a:r>
            <a:endParaRPr lang="en-US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Outdoor retail sales and service establishments when the facility is buffered and landscaped in accordance with Sections</a:t>
            </a:r>
            <a:r>
              <a:rPr lang="en-US" sz="1400" u="sng" dirty="0">
                <a:hlinkClick r:id="rId3"/>
              </a:rPr>
              <a:t> 24-5-209</a:t>
            </a:r>
            <a:r>
              <a:rPr lang="en-US" sz="1400" dirty="0"/>
              <a:t> and</a:t>
            </a:r>
            <a:r>
              <a:rPr lang="en-US" sz="1400" u="sng" dirty="0">
                <a:hlinkClick r:id="rId5"/>
              </a:rPr>
              <a:t> 24-5-210</a:t>
            </a:r>
            <a:r>
              <a:rPr lang="en-US" sz="1400" dirty="0"/>
              <a:t>, and the floor area ratio does not exceed 0.5, excluding tow yards or wrecker companies and storage of vehicles related thereto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Bed and Breakfast facilities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**All other uses not listed above requires a Conditional Use review and approval**</a:t>
            </a:r>
            <a:endParaRPr lang="en-US" b="1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6288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44725" y="609600"/>
            <a:ext cx="7626350" cy="6953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en-US" sz="4400" dirty="0">
                <a:solidFill>
                  <a:srgbClr val="44546A"/>
                </a:solidFill>
                <a:latin typeface="Tahoma"/>
                <a:cs typeface="Tahoma"/>
              </a:rPr>
              <a:t>Permitted Uses by Type</a:t>
            </a:r>
            <a:endParaRPr sz="4400" dirty="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3400" y="1447800"/>
            <a:ext cx="11049000" cy="3912610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12700" marR="290195">
              <a:lnSpc>
                <a:spcPts val="3020"/>
              </a:lnSpc>
              <a:spcBef>
                <a:spcPts val="490"/>
              </a:spcBef>
              <a:tabLst>
                <a:tab pos="241300" algn="l"/>
              </a:tabLst>
            </a:pPr>
            <a:r>
              <a:rPr lang="en-US" sz="4000" b="1" dirty="0">
                <a:latin typeface="Calibri"/>
                <a:cs typeface="Calibri"/>
              </a:rPr>
              <a:t>Light Manufacturing Zoning District:</a:t>
            </a:r>
          </a:p>
          <a:p>
            <a:pPr marL="12700" marR="290195">
              <a:lnSpc>
                <a:spcPts val="3020"/>
              </a:lnSpc>
              <a:spcBef>
                <a:spcPts val="490"/>
              </a:spcBef>
              <a:tabLst>
                <a:tab pos="241300" algn="l"/>
              </a:tabLst>
            </a:pPr>
            <a:endParaRPr lang="en-US" sz="4000" b="1" dirty="0"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Indoor/outdoor retail and service establishments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Indoor woodworking, including cabinetmakers </a:t>
            </a:r>
          </a:p>
          <a:p>
            <a:pPr lvl="1"/>
            <a:r>
              <a:rPr lang="en-US" sz="1400" dirty="0"/>
              <a:t>	and furniture manufacturing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Welding shops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Restaurants and entertainment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Agriculture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Repair of scientific or professional instruments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Building, heating, plumbing, or electrical warehousing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Printing, publishing, and lithography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Exterminators; janitorial and building maintenance warehouses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Coatings, clothing or textile manufacturing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Financial institutions and offices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Public uses (schools, libraries, etc.)</a:t>
            </a:r>
          </a:p>
          <a:p>
            <a:endParaRPr lang="en-U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70F831-F6C2-8B69-A968-C09E19C28894}"/>
              </a:ext>
            </a:extLst>
          </p:cNvPr>
          <p:cNvSpPr txBox="1"/>
          <p:nvPr/>
        </p:nvSpPr>
        <p:spPr>
          <a:xfrm>
            <a:off x="7010400" y="2514600"/>
            <a:ext cx="4267200" cy="2438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5C0BDA-5814-54B9-FABD-376299761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2732" y="2691293"/>
            <a:ext cx="5675868" cy="20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9603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ecbb5aa-f161-44ba-b4f4-96a4216951e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7677A84D9A2340BE1474CF4974E11F" ma:contentTypeVersion="15" ma:contentTypeDescription="Create a new document." ma:contentTypeScope="" ma:versionID="1b611eefece95a2ea98e38f82604e4fd">
  <xsd:schema xmlns:xsd="http://www.w3.org/2001/XMLSchema" xmlns:xs="http://www.w3.org/2001/XMLSchema" xmlns:p="http://schemas.microsoft.com/office/2006/metadata/properties" xmlns:ns3="9ecbb5aa-f161-44ba-b4f4-96a4216951e2" xmlns:ns4="afc1a582-ad5b-4e73-9a7b-cfdd57d31c57" targetNamespace="http://schemas.microsoft.com/office/2006/metadata/properties" ma:root="true" ma:fieldsID="0ea334b8b768db1b2b1d45f5ba132b44" ns3:_="" ns4:_="">
    <xsd:import namespace="9ecbb5aa-f161-44ba-b4f4-96a4216951e2"/>
    <xsd:import namespace="afc1a582-ad5b-4e73-9a7b-cfdd57d31c5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Location" minOccurs="0"/>
                <xsd:element ref="ns3:_activity" minOccurs="0"/>
                <xsd:element ref="ns3:MediaServiceObjectDetectorVersions" minOccurs="0"/>
                <xsd:element ref="ns3:MediaLengthInSecond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cbb5aa-f161-44ba-b4f4-96a4216951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c1a582-ad5b-4e73-9a7b-cfdd57d31c57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ED2B1F2-EA24-4B5F-B3C2-A7356F35881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1847E9-BD43-4F1F-8E72-D4B50884E869}">
  <ds:schemaRefs>
    <ds:schemaRef ds:uri="http://schemas.microsoft.com/office/2006/metadata/properties"/>
    <ds:schemaRef ds:uri="http://purl.org/dc/elements/1.1/"/>
    <ds:schemaRef ds:uri="afc1a582-ad5b-4e73-9a7b-cfdd57d31c57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9ecbb5aa-f161-44ba-b4f4-96a4216951e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D6FF836-6290-4A9E-BE85-01379CC525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cbb5aa-f161-44ba-b4f4-96a4216951e2"/>
    <ds:schemaRef ds:uri="afc1a582-ad5b-4e73-9a7b-cfdd57d31c5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330</TotalTime>
  <Words>1246</Words>
  <Application>Microsoft Office PowerPoint</Application>
  <PresentationFormat>Widescreen</PresentationFormat>
  <Paragraphs>253</Paragraphs>
  <Slides>40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Calibri</vt:lpstr>
      <vt:lpstr>Calibri Light</vt:lpstr>
      <vt:lpstr>Gill Sans MT</vt:lpstr>
      <vt:lpstr>Tahoma</vt:lpstr>
      <vt:lpstr>Office Theme</vt:lpstr>
      <vt:lpstr>City of Lake Charles</vt:lpstr>
      <vt:lpstr>Land Use and Zoning Map Updates</vt:lpstr>
      <vt:lpstr>Work accomplished to date</vt:lpstr>
      <vt:lpstr>Zoning Classifications</vt:lpstr>
      <vt:lpstr>Permitted Uses by Type</vt:lpstr>
      <vt:lpstr>Permitted Uses by Type</vt:lpstr>
      <vt:lpstr>Permitted Uses by Type</vt:lpstr>
      <vt:lpstr>Permitted Uses by Type</vt:lpstr>
      <vt:lpstr>Permitted Uses by Type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Current Path Forward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Land Development Regulation</dc:title>
  <dc:creator>Tareq Wafaie</dc:creator>
  <cp:lastModifiedBy>Robert Goodson</cp:lastModifiedBy>
  <cp:revision>15</cp:revision>
  <dcterms:created xsi:type="dcterms:W3CDTF">2023-12-04T16:17:07Z</dcterms:created>
  <dcterms:modified xsi:type="dcterms:W3CDTF">2024-01-17T15:26:59Z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2023-11-01T00:00:00Z</vt:filetime>
  </property>
  <property fmtid="{D5CDD505-2E9C-101B-9397-08002B2CF9AE}" pid="3" name="Creator">
    <vt:lpwstr>Acrobat PDFMaker 15 for PowerPoint</vt:lpwstr>
  </property>
  <property fmtid="{D5CDD505-2E9C-101B-9397-08002B2CF9AE}" pid="4" name="LastSaved">
    <vt:filetime>2023-12-04T00:00:00Z</vt:filetime>
  </property>
  <property fmtid="{D5CDD505-2E9C-101B-9397-08002B2CF9AE}" pid="5" name="Producer">
    <vt:lpwstr>Adobe PDF Library 15.0</vt:lpwstr>
  </property>
  <property fmtid="{D5CDD505-2E9C-101B-9397-08002B2CF9AE}" pid="6" name="ContentTypeId">
    <vt:lpwstr>0x010100FD7677A84D9A2340BE1474CF4974E11F</vt:lpwstr>
  </property>
</Properties>
</file>